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88" r:id="rId4"/>
    <p:sldId id="265" r:id="rId5"/>
    <p:sldId id="262" r:id="rId6"/>
    <p:sldId id="266" r:id="rId7"/>
    <p:sldId id="267" r:id="rId8"/>
    <p:sldId id="268" r:id="rId9"/>
    <p:sldId id="269" r:id="rId10"/>
    <p:sldId id="270" r:id="rId11"/>
    <p:sldId id="271" r:id="rId12"/>
    <p:sldId id="274" r:id="rId13"/>
    <p:sldId id="273" r:id="rId14"/>
    <p:sldId id="289" r:id="rId15"/>
    <p:sldId id="277" r:id="rId16"/>
    <p:sldId id="278" r:id="rId17"/>
    <p:sldId id="279" r:id="rId18"/>
    <p:sldId id="280" r:id="rId19"/>
    <p:sldId id="281" r:id="rId20"/>
    <p:sldId id="282" r:id="rId21"/>
    <p:sldId id="283" r:id="rId22"/>
    <p:sldId id="284" r:id="rId23"/>
    <p:sldId id="285" r:id="rId24"/>
    <p:sldId id="286" r:id="rId25"/>
    <p:sldId id="291" r:id="rId26"/>
    <p:sldId id="287" r:id="rId27"/>
    <p:sldId id="290" r:id="rId28"/>
  </p:sldIdLst>
  <p:sldSz cx="9144000" cy="5143500" type="screen16x9"/>
  <p:notesSz cx="6858000" cy="9144000"/>
  <p:embeddedFontLst>
    <p:embeddedFont>
      <p:font typeface="Abadi" panose="020B0604020104020204" pitchFamily="34" charset="0"/>
      <p:regular r:id="rId30"/>
    </p:embeddedFont>
    <p:embeddedFont>
      <p:font typeface="Cambria Math" panose="02040503050406030204" pitchFamily="18" charset="0"/>
      <p:regular r:id="rId31"/>
    </p:embeddedFont>
    <p:embeddedFont>
      <p:font typeface="Poor Story" panose="020B0604020202020204" charset="0"/>
      <p:regular r:id="rId32"/>
    </p:embeddedFont>
    <p:embeddedFont>
      <p:font typeface="Tauri"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A96"/>
    <a:srgbClr val="FF7642"/>
    <a:srgbClr val="B85E5B"/>
    <a:srgbClr val="0C8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3" d="100"/>
          <a:sy n="103" d="100"/>
        </p:scale>
        <p:origin x="898" y="77"/>
      </p:cViewPr>
      <p:guideLst>
        <p:guide orient="horz" pos="1620"/>
        <p:guide pos="2880"/>
      </p:guideLst>
    </p:cSldViewPr>
  </p:slideViewPr>
  <p:notesTextViewPr>
    <p:cViewPr>
      <p:scale>
        <a:sx n="1" d="1"/>
        <a:sy n="1" d="1"/>
      </p:scale>
      <p:origin x="0" y="0"/>
    </p:cViewPr>
  </p:notesTextViewPr>
  <p:sorterViewPr>
    <p:cViewPr>
      <p:scale>
        <a:sx n="100" d="100"/>
        <a:sy n="100" d="100"/>
      </p:scale>
      <p:origin x="0" y="-206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CA09F2F-6DA9-D1F2-AAD3-5B895C8BB599}"/>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80F1F0A8-6CB7-6EB7-CFF5-344036299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9174A968-E987-0B37-19F0-D3801B1B41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04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506B323-13C0-3FF7-04D8-26079FEE263B}"/>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9117279B-36AB-9C63-1649-5387DAED05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0C3E679B-E169-BE81-AC7F-D1908EFE10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985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68D0832-A5C4-3563-E300-EA6946FE9B9D}"/>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ED8B3613-C7D2-FD2C-2827-4ACFCAF1BD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11835016-2162-7BE9-9E05-9A9D234754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24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C9BE2DF-BA28-2C19-BD8B-54539642191C}"/>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DC9DC129-ECA6-7DBE-9D75-ECB45FD2B0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CD507545-7674-F258-B112-2DB5E79606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75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35A3EBD0-D06D-D37E-4739-DB40708A59C7}"/>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09A17BCE-D8F4-5EF1-BB86-4A9D1BD92A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7745EE05-08B8-961D-A357-9F93318430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109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05AB6864-2A91-7CB4-6F6C-858ECC4B76B8}"/>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86D89A45-29A8-4F29-FC9E-2EA242C969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592E7993-A6A0-851C-3C4E-7E4AF7B0CE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46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454E9BBC-52B3-7E9C-8124-C0C0F67CD189}"/>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2211B2AC-300A-A0F8-1FB6-432BB7420F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BD6DCEF6-167C-C25B-4A5A-66FC22EA15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908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07C6EC2-5251-73F4-BBB2-FC082C6D906A}"/>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8D4BE0C-0808-D768-9409-C55BEB0005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D748A318-D9C3-9C41-CB94-639E16802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205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4A3289F-66C8-3B4C-6CED-FAFB7177FEFA}"/>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DF64695B-B778-BFBC-7BFB-81D6E32C4C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EE9AAE96-1EE6-04B6-0DB6-0E27FF7C0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60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C2832A3F-F4DD-ED9C-F072-8E9090041F46}"/>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6CDE4EB3-5C9A-4537-AEB0-C77689836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07FE3FF8-6F9A-FD28-C362-6C9A9EFDD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07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9c9fc3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9c9fc3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A68BB1DD-03D3-16D3-77BD-0CB6EF74C111}"/>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9956ED97-D90F-D006-F7D2-7F24EE1371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E86ADDC6-860F-6BFA-D6A6-359E5C5871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88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67C07EA-98FD-9773-A9AC-917DAC6075FB}"/>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CFDBAAC4-6D12-187A-2E36-72A931E3F6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FA4DC873-C42A-7E5D-2210-C2700623B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197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FD372022-8F08-2E82-BE29-B6CBA5F29276}"/>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ED170C49-84EA-DFE0-2B03-F2E1DF312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550A2CBE-4551-ACB9-54ED-73C708904D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079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F9D3F986-9E16-90BD-A8D5-2A9E0EF2ED8B}"/>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22CFC57A-382E-BD97-ED45-6E35D8A334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374B9F0D-31E4-2597-B2E0-8DC965D482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199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7AE04AD2-B08C-A349-A90C-F70365216701}"/>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C759B82F-7E61-495E-5A14-A342E6BC11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7C771603-A2F0-5867-38DF-C24955ADC7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890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EA7209DD-61B7-CFE0-9ACF-75732AE91BA6}"/>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DF4D430E-1DD9-93F4-C045-BCF6B0043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11D07442-0351-2CF0-E58C-19EA02FF6D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629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D1F5EB9A-9C7B-4FBB-DA6A-20D196E1B3D7}"/>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D25A18AD-6E26-1271-7BD9-DE75D4B06A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050EB6C8-663F-1309-8032-44C900A4A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96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DF16F84-D084-6773-63D4-B2275AA60546}"/>
            </a:ext>
          </a:extLst>
        </p:cNvPr>
        <p:cNvGrpSpPr/>
        <p:nvPr/>
      </p:nvGrpSpPr>
      <p:grpSpPr>
        <a:xfrm>
          <a:off x="0" y="0"/>
          <a:ext cx="0" cy="0"/>
          <a:chOff x="0" y="0"/>
          <a:chExt cx="0" cy="0"/>
        </a:xfrm>
      </p:grpSpPr>
      <p:sp>
        <p:nvSpPr>
          <p:cNvPr id="79" name="Google Shape;79;g109c9fc33e5_0_5:notes">
            <a:extLst>
              <a:ext uri="{FF2B5EF4-FFF2-40B4-BE49-F238E27FC236}">
                <a16:creationId xmlns:a16="http://schemas.microsoft.com/office/drawing/2014/main" id="{3B3B692B-4EBB-5CC9-EAA8-D397B383E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9c9fc33e5_0_5:notes">
            <a:extLst>
              <a:ext uri="{FF2B5EF4-FFF2-40B4-BE49-F238E27FC236}">
                <a16:creationId xmlns:a16="http://schemas.microsoft.com/office/drawing/2014/main" id="{AD4664B4-DE26-1574-52A7-2575FEA96E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956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7A14589-C94E-0EF1-474A-90E0106483D3}"/>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25347551-FEAC-6DCF-5F67-45F0BB0BC0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BDF2715D-1538-3359-80D3-214A6D358E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73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9c9fc33e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9c9fc33e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201D56BD-545A-32A8-8E20-D71758F74B57}"/>
            </a:ext>
          </a:extLst>
        </p:cNvPr>
        <p:cNvGrpSpPr/>
        <p:nvPr/>
      </p:nvGrpSpPr>
      <p:grpSpPr>
        <a:xfrm>
          <a:off x="0" y="0"/>
          <a:ext cx="0" cy="0"/>
          <a:chOff x="0" y="0"/>
          <a:chExt cx="0" cy="0"/>
        </a:xfrm>
      </p:grpSpPr>
      <p:sp>
        <p:nvSpPr>
          <p:cNvPr id="163" name="Google Shape;163;g109c9fc33e5_0_105:notes">
            <a:extLst>
              <a:ext uri="{FF2B5EF4-FFF2-40B4-BE49-F238E27FC236}">
                <a16:creationId xmlns:a16="http://schemas.microsoft.com/office/drawing/2014/main" id="{C207F4E4-3B9B-999C-D080-9D634705C6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9c9fc33e5_0_105:notes">
            <a:extLst>
              <a:ext uri="{FF2B5EF4-FFF2-40B4-BE49-F238E27FC236}">
                <a16:creationId xmlns:a16="http://schemas.microsoft.com/office/drawing/2014/main" id="{5FCAE507-76F7-EDC3-73D6-FDD0EA587D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66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B09F98C-E802-4880-517D-8BEF14B9F70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AA2500E2-186C-815D-0996-C1D4F7619F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BF3754B6-42A6-7C26-2507-AC13C15735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05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7BF54662-A5E6-48B5-C5E9-0D3546243CB4}"/>
            </a:ext>
          </a:extLst>
        </p:cNvPr>
        <p:cNvGrpSpPr/>
        <p:nvPr/>
      </p:nvGrpSpPr>
      <p:grpSpPr>
        <a:xfrm>
          <a:off x="0" y="0"/>
          <a:ext cx="0" cy="0"/>
          <a:chOff x="0" y="0"/>
          <a:chExt cx="0" cy="0"/>
        </a:xfrm>
      </p:grpSpPr>
      <p:sp>
        <p:nvSpPr>
          <p:cNvPr id="163" name="Google Shape;163;g109c9fc33e5_0_105:notes">
            <a:extLst>
              <a:ext uri="{FF2B5EF4-FFF2-40B4-BE49-F238E27FC236}">
                <a16:creationId xmlns:a16="http://schemas.microsoft.com/office/drawing/2014/main" id="{193C361B-9F53-43C4-EFEB-DE44523342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9c9fc33e5_0_105:notes">
            <a:extLst>
              <a:ext uri="{FF2B5EF4-FFF2-40B4-BE49-F238E27FC236}">
                <a16:creationId xmlns:a16="http://schemas.microsoft.com/office/drawing/2014/main" id="{3F187A54-ECE0-52BE-1D58-F5D91856D7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78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9065072D-C108-1116-2DCE-286934EB30BA}"/>
            </a:ext>
          </a:extLst>
        </p:cNvPr>
        <p:cNvGrpSpPr/>
        <p:nvPr/>
      </p:nvGrpSpPr>
      <p:grpSpPr>
        <a:xfrm>
          <a:off x="0" y="0"/>
          <a:ext cx="0" cy="0"/>
          <a:chOff x="0" y="0"/>
          <a:chExt cx="0" cy="0"/>
        </a:xfrm>
      </p:grpSpPr>
      <p:sp>
        <p:nvSpPr>
          <p:cNvPr id="119" name="Google Shape;119;g109c9fc33e5_0_83:notes">
            <a:extLst>
              <a:ext uri="{FF2B5EF4-FFF2-40B4-BE49-F238E27FC236}">
                <a16:creationId xmlns:a16="http://schemas.microsoft.com/office/drawing/2014/main" id="{8DC63F87-7E08-1A19-C28A-BAE93292D1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9c9fc33e5_0_83:notes">
            <a:extLst>
              <a:ext uri="{FF2B5EF4-FFF2-40B4-BE49-F238E27FC236}">
                <a16:creationId xmlns:a16="http://schemas.microsoft.com/office/drawing/2014/main" id="{2132A3B0-1373-83FC-F65A-9F66C5CB1F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827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28107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2809800" y="756"/>
            <a:ext cx="63333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13"/>
          <p:cNvSpPr/>
          <p:nvPr/>
        </p:nvSpPr>
        <p:spPr>
          <a:xfrm>
            <a:off x="274442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rot="-5400000">
            <a:off x="1338750" y="1166850"/>
            <a:ext cx="132300" cy="2809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p:nvPr/>
        </p:nvSpPr>
        <p:spPr>
          <a:xfrm>
            <a:off x="3612393" y="787724"/>
            <a:ext cx="4795039"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uk" sz="4400" dirty="0">
                <a:solidFill>
                  <a:srgbClr val="FFFFFF"/>
                </a:solidFill>
                <a:latin typeface="Tauri"/>
                <a:ea typeface="Tauri"/>
                <a:cs typeface="B Yekan" panose="00000400000000000000" pitchFamily="2" charset="-78"/>
                <a:sym typeface="Tauri"/>
              </a:rPr>
              <a:t>تحلیل داده‌های تنیس</a:t>
            </a:r>
            <a:endParaRPr sz="4400" dirty="0">
              <a:solidFill>
                <a:srgbClr val="FFFFFF"/>
              </a:solidFill>
              <a:latin typeface="Tauri"/>
              <a:ea typeface="Tauri"/>
              <a:cs typeface="B Yekan" panose="00000400000000000000" pitchFamily="2" charset="-78"/>
              <a:sym typeface="Tauri"/>
            </a:endParaRPr>
          </a:p>
        </p:txBody>
      </p:sp>
      <p:sp>
        <p:nvSpPr>
          <p:cNvPr id="59" name="Google Shape;59;p13"/>
          <p:cNvSpPr txBox="1"/>
          <p:nvPr/>
        </p:nvSpPr>
        <p:spPr>
          <a:xfrm>
            <a:off x="3834300" y="2007512"/>
            <a:ext cx="4286100" cy="2492960"/>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uk" sz="3000" dirty="0">
                <a:solidFill>
                  <a:schemeClr val="lt1"/>
                </a:solidFill>
                <a:latin typeface="Tauri"/>
                <a:ea typeface="Tauri"/>
                <a:cs typeface="B Yekan" panose="00000400000000000000" pitchFamily="2" charset="-78"/>
                <a:sym typeface="Tauri"/>
              </a:rPr>
              <a:t>بررسی عملکرد بازیکنان و نتایج مسابقات ماه می</a:t>
            </a:r>
            <a:r>
              <a:rPr lang="fa-IR" sz="3000" dirty="0">
                <a:solidFill>
                  <a:schemeClr val="lt1"/>
                </a:solidFill>
                <a:latin typeface="Tauri"/>
                <a:ea typeface="Tauri"/>
                <a:cs typeface="B Yekan" panose="00000400000000000000" pitchFamily="2" charset="-78"/>
                <a:sym typeface="Tauri"/>
              </a:rPr>
              <a:t> 2024</a:t>
            </a:r>
            <a:endParaRPr sz="3000" dirty="0">
              <a:solidFill>
                <a:srgbClr val="FFFFFF"/>
              </a:solidFill>
              <a:latin typeface="Abadi" panose="020F0502020204030204" pitchFamily="34" charset="0"/>
              <a:ea typeface="Poor Story"/>
              <a:cs typeface="B Yekan" panose="00000400000000000000" pitchFamily="2" charset="-78"/>
              <a:sym typeface="Poor Story"/>
            </a:endParaRPr>
          </a:p>
          <a:p>
            <a:pPr marL="0" lvl="0" indent="0" algn="ctr" rtl="0">
              <a:spcBef>
                <a:spcPts val="0"/>
              </a:spcBef>
              <a:spcAft>
                <a:spcPts val="0"/>
              </a:spcAft>
              <a:buNone/>
            </a:pPr>
            <a:endParaRPr lang="fa-IR" sz="3000" dirty="0">
              <a:solidFill>
                <a:srgbClr val="FFFFFF"/>
              </a:solidFill>
              <a:latin typeface="Abadi" panose="020F0502020204030204" pitchFamily="34" charset="0"/>
              <a:ea typeface="Poor Story"/>
              <a:cs typeface="B Yekan" panose="00000400000000000000" pitchFamily="2" charset="-78"/>
              <a:sym typeface="Poor Story"/>
            </a:endParaRPr>
          </a:p>
          <a:p>
            <a:pPr marL="0" lvl="0" indent="0" algn="ctr" rtl="0">
              <a:spcBef>
                <a:spcPts val="0"/>
              </a:spcBef>
              <a:spcAft>
                <a:spcPts val="0"/>
              </a:spcAft>
              <a:buNone/>
            </a:pPr>
            <a:r>
              <a:rPr lang="fa-IR" sz="3000" dirty="0">
                <a:solidFill>
                  <a:srgbClr val="FFFFFF"/>
                </a:solidFill>
                <a:latin typeface="Abadi" panose="020F0502020204030204" pitchFamily="34" charset="0"/>
                <a:ea typeface="Poor Story"/>
                <a:cs typeface="B Yekan" panose="00000400000000000000" pitchFamily="2" charset="-78"/>
                <a:sym typeface="Poor Story"/>
              </a:rPr>
              <a:t>نگار قیاسی فر</a:t>
            </a:r>
          </a:p>
          <a:p>
            <a:pPr marL="0" lvl="0" indent="0" algn="ctr" rtl="0">
              <a:spcBef>
                <a:spcPts val="0"/>
              </a:spcBef>
              <a:spcAft>
                <a:spcPts val="0"/>
              </a:spcAft>
              <a:buNone/>
            </a:pPr>
            <a:r>
              <a:rPr lang="fa-IR" sz="3000" dirty="0">
                <a:solidFill>
                  <a:srgbClr val="FFFFFF"/>
                </a:solidFill>
                <a:latin typeface="Abadi" panose="020F0502020204030204" pitchFamily="34" charset="0"/>
                <a:ea typeface="Poor Story"/>
                <a:cs typeface="B Yekan" panose="00000400000000000000" pitchFamily="2" charset="-78"/>
                <a:sym typeface="Poor Story"/>
              </a:rPr>
              <a:t>زمستان 1403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47CEFD1-700C-47D3-081C-8925386543CC}"/>
            </a:ext>
          </a:extLst>
        </p:cNvPr>
        <p:cNvGrpSpPr/>
        <p:nvPr/>
      </p:nvGrpSpPr>
      <p:grpSpPr>
        <a:xfrm>
          <a:off x="0" y="0"/>
          <a:ext cx="0" cy="0"/>
          <a:chOff x="0" y="0"/>
          <a:chExt cx="0" cy="0"/>
        </a:xfrm>
      </p:grpSpPr>
      <p:sp>
        <p:nvSpPr>
          <p:cNvPr id="3" name="Google Shape;122;p17">
            <a:extLst>
              <a:ext uri="{FF2B5EF4-FFF2-40B4-BE49-F238E27FC236}">
                <a16:creationId xmlns:a16="http://schemas.microsoft.com/office/drawing/2014/main" id="{65861968-C221-1285-E55A-7D737D6D8266}"/>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D4314DD5-12A0-DD5E-3876-5FB9BC4FB874}"/>
              </a:ext>
            </a:extLst>
          </p:cNvPr>
          <p:cNvSpPr/>
          <p:nvPr/>
        </p:nvSpPr>
        <p:spPr>
          <a:xfrm>
            <a:off x="0" y="929554"/>
            <a:ext cx="9143100" cy="4213945"/>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35862AB4-E1D1-EBF4-1143-12DB6AB868AF}"/>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کشورها</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2" name="Google Shape;71;p14">
            <a:extLst>
              <a:ext uri="{FF2B5EF4-FFF2-40B4-BE49-F238E27FC236}">
                <a16:creationId xmlns:a16="http://schemas.microsoft.com/office/drawing/2014/main" id="{E6E596E7-C704-779F-01E3-DBB7DB1886CA}"/>
              </a:ext>
            </a:extLst>
          </p:cNvPr>
          <p:cNvSpPr txBox="1"/>
          <p:nvPr/>
        </p:nvSpPr>
        <p:spPr>
          <a:xfrm>
            <a:off x="6179820" y="1726808"/>
            <a:ext cx="2560272" cy="116952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100 کشور وجود دارد که کشور های آمریکا، فرانسه و ایتالیا در سه مقام اول  بیشترین برد ها می باشند.</a:t>
            </a:r>
          </a:p>
        </p:txBody>
      </p:sp>
      <p:sp>
        <p:nvSpPr>
          <p:cNvPr id="5" name="Google Shape;167;p19">
            <a:extLst>
              <a:ext uri="{FF2B5EF4-FFF2-40B4-BE49-F238E27FC236}">
                <a16:creationId xmlns:a16="http://schemas.microsoft.com/office/drawing/2014/main" id="{5A669DAE-9218-80A2-7A1C-970234DB0D3E}"/>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D75202A4-C309-6425-7512-B0B5E8124823}"/>
              </a:ext>
            </a:extLst>
          </p:cNvPr>
          <p:cNvPicPr>
            <a:picLocks noChangeAspect="1"/>
          </p:cNvPicPr>
          <p:nvPr/>
        </p:nvPicPr>
        <p:blipFill>
          <a:blip r:embed="rId3"/>
          <a:stretch>
            <a:fillRect/>
          </a:stretch>
        </p:blipFill>
        <p:spPr>
          <a:xfrm>
            <a:off x="312064" y="1134776"/>
            <a:ext cx="5179320" cy="3795882"/>
          </a:xfrm>
          <a:prstGeom prst="rect">
            <a:avLst/>
          </a:prstGeom>
        </p:spPr>
      </p:pic>
    </p:spTree>
    <p:extLst>
      <p:ext uri="{BB962C8B-B14F-4D97-AF65-F5344CB8AC3E}">
        <p14:creationId xmlns:p14="http://schemas.microsoft.com/office/powerpoint/2010/main" val="408559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F9C8375-4874-3D8A-8F98-68261FF73682}"/>
            </a:ext>
          </a:extLst>
        </p:cNvPr>
        <p:cNvGrpSpPr/>
        <p:nvPr/>
      </p:nvGrpSpPr>
      <p:grpSpPr>
        <a:xfrm>
          <a:off x="0" y="0"/>
          <a:ext cx="0" cy="0"/>
          <a:chOff x="0" y="0"/>
          <a:chExt cx="0" cy="0"/>
        </a:xfrm>
      </p:grpSpPr>
      <p:sp>
        <p:nvSpPr>
          <p:cNvPr id="3" name="Google Shape;122;p17">
            <a:extLst>
              <a:ext uri="{FF2B5EF4-FFF2-40B4-BE49-F238E27FC236}">
                <a16:creationId xmlns:a16="http://schemas.microsoft.com/office/drawing/2014/main" id="{74C6DEF8-C589-03B5-9F65-00C54E003B5D}"/>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C8C8C131-8EC2-B974-22BC-D61F0A1D15AE}"/>
              </a:ext>
            </a:extLst>
          </p:cNvPr>
          <p:cNvSpPr/>
          <p:nvPr/>
        </p:nvSpPr>
        <p:spPr>
          <a:xfrm>
            <a:off x="900" y="929555"/>
            <a:ext cx="9143100" cy="4212838"/>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9EC7D0B6-5D3B-5AD7-4C9A-1DF3B325DCA7}"/>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کشورها</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2" name="Google Shape;71;p14">
            <a:extLst>
              <a:ext uri="{FF2B5EF4-FFF2-40B4-BE49-F238E27FC236}">
                <a16:creationId xmlns:a16="http://schemas.microsoft.com/office/drawing/2014/main" id="{60BF33D3-664A-B02A-D52E-336A2E6F3BC6}"/>
              </a:ext>
            </a:extLst>
          </p:cNvPr>
          <p:cNvSpPr txBox="1"/>
          <p:nvPr/>
        </p:nvSpPr>
        <p:spPr>
          <a:xfrm>
            <a:off x="6296721" y="1862772"/>
            <a:ext cx="2578857" cy="1661963"/>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نمودار 20 کشور برتر از نظر تعداد </a:t>
            </a:r>
            <a:r>
              <a:rPr lang="fa-IR" sz="1600" dirty="0" err="1">
                <a:solidFill>
                  <a:srgbClr val="FFFFFF"/>
                </a:solidFill>
                <a:latin typeface="Poor Story"/>
                <a:ea typeface="Poor Story"/>
                <a:cs typeface="B Yekan" panose="00000400000000000000" pitchFamily="2" charset="-78"/>
                <a:sym typeface="Poor Story"/>
              </a:rPr>
              <a:t>بردها</a:t>
            </a:r>
            <a:r>
              <a:rPr lang="fa-IR" sz="1600" dirty="0">
                <a:solidFill>
                  <a:srgbClr val="FFFFFF"/>
                </a:solidFill>
                <a:latin typeface="Poor Story"/>
                <a:ea typeface="Poor Story"/>
                <a:cs typeface="B Yekan" panose="00000400000000000000" pitchFamily="2" charset="-78"/>
                <a:sym typeface="Poor Story"/>
              </a:rPr>
              <a:t> مشخص شده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تعداد برد هر کشور با رنگ مشخص شده است.</a:t>
            </a:r>
          </a:p>
        </p:txBody>
      </p:sp>
      <p:sp>
        <p:nvSpPr>
          <p:cNvPr id="5" name="Google Shape;167;p19">
            <a:extLst>
              <a:ext uri="{FF2B5EF4-FFF2-40B4-BE49-F238E27FC236}">
                <a16:creationId xmlns:a16="http://schemas.microsoft.com/office/drawing/2014/main" id="{4D3BD181-EE17-B036-8CEF-13A47C8A0675}"/>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9D998D3-E373-8159-2399-950A97B011AA}"/>
              </a:ext>
            </a:extLst>
          </p:cNvPr>
          <p:cNvPicPr>
            <a:picLocks noChangeAspect="1"/>
          </p:cNvPicPr>
          <p:nvPr/>
        </p:nvPicPr>
        <p:blipFill>
          <a:blip r:embed="rId3"/>
          <a:stretch>
            <a:fillRect/>
          </a:stretch>
        </p:blipFill>
        <p:spPr>
          <a:xfrm>
            <a:off x="313729" y="1337038"/>
            <a:ext cx="5780036" cy="3199828"/>
          </a:xfrm>
          <a:prstGeom prst="rect">
            <a:avLst/>
          </a:prstGeom>
        </p:spPr>
      </p:pic>
    </p:spTree>
    <p:extLst>
      <p:ext uri="{BB962C8B-B14F-4D97-AF65-F5344CB8AC3E}">
        <p14:creationId xmlns:p14="http://schemas.microsoft.com/office/powerpoint/2010/main" val="417599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E76FA28-AC8B-E646-4AFF-349BCABE687E}"/>
            </a:ext>
          </a:extLst>
        </p:cNvPr>
        <p:cNvGrpSpPr/>
        <p:nvPr/>
      </p:nvGrpSpPr>
      <p:grpSpPr>
        <a:xfrm>
          <a:off x="0" y="0"/>
          <a:ext cx="0" cy="0"/>
          <a:chOff x="0" y="0"/>
          <a:chExt cx="0" cy="0"/>
        </a:xfrm>
      </p:grpSpPr>
      <p:sp>
        <p:nvSpPr>
          <p:cNvPr id="2" name="Google Shape;122;p17">
            <a:extLst>
              <a:ext uri="{FF2B5EF4-FFF2-40B4-BE49-F238E27FC236}">
                <a16:creationId xmlns:a16="http://schemas.microsoft.com/office/drawing/2014/main" id="{801BF200-3258-BAB4-EF6E-1A0FB285A38F}"/>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F813259D-9028-45DA-178D-E2B66309E8CF}"/>
              </a:ext>
            </a:extLst>
          </p:cNvPr>
          <p:cNvSpPr/>
          <p:nvPr/>
        </p:nvSpPr>
        <p:spPr>
          <a:xfrm>
            <a:off x="900" y="929554"/>
            <a:ext cx="9143100" cy="4213945"/>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7BEA1C7C-BC99-95FB-CCC0-BC89AE4E098A}"/>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کشورها</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5" name="Google Shape;167;p19">
            <a:extLst>
              <a:ext uri="{FF2B5EF4-FFF2-40B4-BE49-F238E27FC236}">
                <a16:creationId xmlns:a16="http://schemas.microsoft.com/office/drawing/2014/main" id="{1DBC8A23-572A-445E-9439-03655A898B94}"/>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369F11E0-C146-62F7-FD2E-4EBFC59537B0}"/>
              </a:ext>
            </a:extLst>
          </p:cNvPr>
          <p:cNvPicPr>
            <a:picLocks noChangeAspect="1"/>
          </p:cNvPicPr>
          <p:nvPr/>
        </p:nvPicPr>
        <p:blipFill>
          <a:blip r:embed="rId3"/>
          <a:stretch>
            <a:fillRect/>
          </a:stretch>
        </p:blipFill>
        <p:spPr>
          <a:xfrm>
            <a:off x="329740" y="1190344"/>
            <a:ext cx="5143968" cy="3692367"/>
          </a:xfrm>
          <a:prstGeom prst="rect">
            <a:avLst/>
          </a:prstGeom>
        </p:spPr>
      </p:pic>
      <p:sp>
        <p:nvSpPr>
          <p:cNvPr id="7" name="Google Shape;71;p14">
            <a:extLst>
              <a:ext uri="{FF2B5EF4-FFF2-40B4-BE49-F238E27FC236}">
                <a16:creationId xmlns:a16="http://schemas.microsoft.com/office/drawing/2014/main" id="{2C79DF2C-31DA-E05D-AC19-29087E86A32A}"/>
              </a:ext>
            </a:extLst>
          </p:cNvPr>
          <p:cNvSpPr txBox="1"/>
          <p:nvPr/>
        </p:nvSpPr>
        <p:spPr>
          <a:xfrm>
            <a:off x="5905372" y="1497013"/>
            <a:ext cx="3064864" cy="313929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صورتی که تعداد برندگان هر کشور را در نظر بگیریم، مقام هر کشور مقداری جابجا خواهد شد اما به صورت کلی 10 کشور اول در هر دو جدول یکسان می باشند.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این نشان </a:t>
            </a:r>
            <a:r>
              <a:rPr lang="fa-IR" sz="1600" dirty="0" err="1">
                <a:solidFill>
                  <a:srgbClr val="FFFFFF"/>
                </a:solidFill>
                <a:latin typeface="Poor Story"/>
                <a:ea typeface="Poor Story"/>
                <a:cs typeface="B Yekan" panose="00000400000000000000" pitchFamily="2" charset="-78"/>
                <a:sym typeface="Poor Story"/>
              </a:rPr>
              <a:t>می‌دهد</a:t>
            </a:r>
            <a:r>
              <a:rPr lang="fa-IR" sz="1600" dirty="0">
                <a:solidFill>
                  <a:srgbClr val="FFFFFF"/>
                </a:solidFill>
                <a:latin typeface="Poor Story"/>
                <a:ea typeface="Poor Story"/>
                <a:cs typeface="B Yekan" panose="00000400000000000000" pitchFamily="2" charset="-78"/>
                <a:sym typeface="Poor Story"/>
              </a:rPr>
              <a:t> که بازیکنان فرانسوی با وجود تعداد کمتر، </a:t>
            </a:r>
            <a:r>
              <a:rPr lang="fa-IR" sz="1600" dirty="0" err="1">
                <a:solidFill>
                  <a:srgbClr val="FFFFFF"/>
                </a:solidFill>
                <a:latin typeface="Poor Story"/>
                <a:ea typeface="Poor Story"/>
                <a:cs typeface="B Yekan" panose="00000400000000000000" pitchFamily="2" charset="-78"/>
                <a:sym typeface="Poor Story"/>
              </a:rPr>
              <a:t>پیروزی‌های</a:t>
            </a:r>
            <a:r>
              <a:rPr lang="fa-IR" sz="1600" dirty="0">
                <a:solidFill>
                  <a:srgbClr val="FFFFFF"/>
                </a:solidFill>
                <a:latin typeface="Poor Story"/>
                <a:ea typeface="Poor Story"/>
                <a:cs typeface="B Yekan" panose="00000400000000000000" pitchFamily="2" charset="-78"/>
                <a:sym typeface="Poor Story"/>
              </a:rPr>
              <a:t> بیشتری کسب </a:t>
            </a:r>
            <a:r>
              <a:rPr lang="fa-IR" sz="1600" dirty="0" err="1">
                <a:solidFill>
                  <a:srgbClr val="FFFFFF"/>
                </a:solidFill>
                <a:latin typeface="Poor Story"/>
                <a:ea typeface="Poor Story"/>
                <a:cs typeface="B Yekan" panose="00000400000000000000" pitchFamily="2" charset="-78"/>
                <a:sym typeface="Poor Story"/>
              </a:rPr>
              <a:t>کرده‌اند</a:t>
            </a:r>
            <a:r>
              <a:rPr lang="fa-IR" sz="1600" dirty="0">
                <a:solidFill>
                  <a:srgbClr val="FFFFFF"/>
                </a:solidFill>
                <a:latin typeface="Poor Story"/>
                <a:ea typeface="Poor Story"/>
                <a:cs typeface="B Yekan" panose="00000400000000000000" pitchFamily="2" charset="-78"/>
                <a:sym typeface="Poor Story"/>
              </a:rPr>
              <a:t>. این نشان دهنده عملکرد </a:t>
            </a:r>
            <a:r>
              <a:rPr lang="fa-IR" sz="1600" dirty="0" err="1">
                <a:solidFill>
                  <a:srgbClr val="FFFFFF"/>
                </a:solidFill>
                <a:latin typeface="Poor Story"/>
                <a:ea typeface="Poor Story"/>
                <a:cs typeface="B Yekan" panose="00000400000000000000" pitchFamily="2" charset="-78"/>
                <a:sym typeface="Poor Story"/>
              </a:rPr>
              <a:t>قوی‌تر</a:t>
            </a:r>
            <a:r>
              <a:rPr lang="fa-IR" sz="1600" dirty="0">
                <a:solidFill>
                  <a:srgbClr val="FFFFFF"/>
                </a:solidFill>
                <a:latin typeface="Poor Story"/>
                <a:ea typeface="Poor Story"/>
                <a:cs typeface="B Yekan" panose="00000400000000000000" pitchFamily="2" charset="-78"/>
                <a:sym typeface="Poor Story"/>
              </a:rPr>
              <a:t> یا موفقیت بیشتر بازیکنان برتر فرانسه باشد.</a:t>
            </a:r>
          </a:p>
        </p:txBody>
      </p:sp>
    </p:spTree>
    <p:extLst>
      <p:ext uri="{BB962C8B-B14F-4D97-AF65-F5344CB8AC3E}">
        <p14:creationId xmlns:p14="http://schemas.microsoft.com/office/powerpoint/2010/main" val="2599315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2740ECC8-DF3A-E892-65B5-79B53EE7B570}"/>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AB89E1B0-0619-4C7E-B2B4-8293A93161E7}"/>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6104CB0F-43AF-A13A-8359-624FD6D18561}"/>
              </a:ext>
            </a:extLst>
          </p:cNvPr>
          <p:cNvSpPr/>
          <p:nvPr/>
        </p:nvSpPr>
        <p:spPr>
          <a:xfrm>
            <a:off x="-3197" y="0"/>
            <a:ext cx="8470689"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50A2B05C-508C-7D59-0F6B-119BB759C0A3}"/>
              </a:ext>
            </a:extLst>
          </p:cNvPr>
          <p:cNvSpPr txBox="1">
            <a:spLocks/>
          </p:cNvSpPr>
          <p:nvPr/>
        </p:nvSpPr>
        <p:spPr>
          <a:xfrm>
            <a:off x="59473" y="11700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ایس</a:t>
            </a:r>
            <a:r>
              <a:rPr lang="fa-IR" sz="2500" dirty="0">
                <a:solidFill>
                  <a:srgbClr val="FFFFFF"/>
                </a:solidFill>
                <a:latin typeface="Tauri"/>
                <a:ea typeface="Tauri"/>
                <a:cs typeface="B Yekan" panose="00000400000000000000" pitchFamily="2" charset="-78"/>
                <a:sym typeface="Tauri"/>
              </a:rPr>
              <a:t> های مسابقات</a:t>
            </a:r>
          </a:p>
        </p:txBody>
      </p:sp>
      <p:sp>
        <p:nvSpPr>
          <p:cNvPr id="14" name="Google Shape;167;p19">
            <a:extLst>
              <a:ext uri="{FF2B5EF4-FFF2-40B4-BE49-F238E27FC236}">
                <a16:creationId xmlns:a16="http://schemas.microsoft.com/office/drawing/2014/main" id="{3604B4F9-5677-443B-D0DB-10273060D1B1}"/>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20FCE369-3F4F-FFDC-8C23-68650AF20233}"/>
              </a:ext>
            </a:extLst>
          </p:cNvPr>
          <p:cNvSpPr txBox="1"/>
          <p:nvPr/>
        </p:nvSpPr>
        <p:spPr>
          <a:xfrm>
            <a:off x="5977054" y="1146603"/>
            <a:ext cx="2421092" cy="313929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b="1" dirty="0" err="1">
                <a:solidFill>
                  <a:srgbClr val="FFFFFF"/>
                </a:solidFill>
                <a:latin typeface="Poor Story"/>
                <a:ea typeface="Poor Story"/>
                <a:cs typeface="B Yekan" panose="00000400000000000000" pitchFamily="2" charset="-78"/>
                <a:sym typeface="Poor Story"/>
              </a:rPr>
              <a:t>ایس</a:t>
            </a:r>
            <a:r>
              <a:rPr lang="fa-IR" sz="1600" b="1" dirty="0">
                <a:solidFill>
                  <a:srgbClr val="FFFFFF"/>
                </a:solidFill>
                <a:latin typeface="Poor Story"/>
                <a:ea typeface="Poor Story"/>
                <a:cs typeface="B Yekan" panose="00000400000000000000" pitchFamily="2" charset="-78"/>
                <a:sym typeface="Poor Story"/>
              </a:rPr>
              <a:t> چیست؟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زمانی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سرویس میزند و بدون دفاع توپ به زمین حریف برخورد میکند یک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رخ داده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بیشترین تعداد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در این مسابقات برای بازی بین </a:t>
            </a:r>
            <a:r>
              <a:rPr lang="en-US" sz="1600" dirty="0">
                <a:solidFill>
                  <a:srgbClr val="FFFFFF"/>
                </a:solidFill>
                <a:latin typeface="Poor Story"/>
                <a:ea typeface="Poor Story"/>
                <a:cs typeface="B Yekan" panose="00000400000000000000" pitchFamily="2" charset="-78"/>
                <a:sym typeface="Poor Story"/>
              </a:rPr>
              <a:t>Philip </a:t>
            </a:r>
            <a:r>
              <a:rPr lang="en-US" sz="1600" dirty="0" err="1">
                <a:solidFill>
                  <a:srgbClr val="FFFFFF"/>
                </a:solidFill>
                <a:latin typeface="Poor Story"/>
                <a:ea typeface="Poor Story"/>
                <a:cs typeface="B Yekan" panose="00000400000000000000" pitchFamily="2" charset="-78"/>
                <a:sym typeface="Poor Story"/>
              </a:rPr>
              <a:t>Sekulic</a:t>
            </a:r>
            <a:r>
              <a:rPr lang="fa-IR" sz="1600" dirty="0">
                <a:solidFill>
                  <a:srgbClr val="FFFFFF"/>
                </a:solidFill>
                <a:latin typeface="Poor Story"/>
                <a:ea typeface="Poor Story"/>
                <a:cs typeface="B Yekan" panose="00000400000000000000" pitchFamily="2" charset="-78"/>
                <a:sym typeface="Poor Story"/>
              </a:rPr>
              <a:t> و </a:t>
            </a:r>
            <a:r>
              <a:rPr lang="en-US" sz="1600" dirty="0">
                <a:solidFill>
                  <a:srgbClr val="FFFFFF"/>
                </a:solidFill>
                <a:latin typeface="Poor Story"/>
                <a:ea typeface="Poor Story"/>
                <a:cs typeface="B Yekan" panose="00000400000000000000" pitchFamily="2" charset="-78"/>
                <a:sym typeface="Poor Story"/>
              </a:rPr>
              <a:t>Ramanathan Ramkumar</a:t>
            </a:r>
            <a:r>
              <a:rPr lang="fa-IR" sz="1600" dirty="0">
                <a:solidFill>
                  <a:srgbClr val="FFFFFF"/>
                </a:solidFill>
                <a:latin typeface="Poor Story"/>
                <a:ea typeface="Poor Story"/>
                <a:cs typeface="B Yekan" panose="00000400000000000000" pitchFamily="2" charset="-78"/>
                <a:sym typeface="Poor Story"/>
              </a:rPr>
              <a:t> در تاریخ 23 می 2024 با 37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بوده است.</a:t>
            </a:r>
            <a:endParaRPr lang="en-US" sz="1600" dirty="0">
              <a:solidFill>
                <a:srgbClr val="FFFFFF"/>
              </a:solidFill>
              <a:latin typeface="Poor Story"/>
              <a:ea typeface="Poor Story"/>
              <a:cs typeface="B Yekan" panose="00000400000000000000" pitchFamily="2" charset="-78"/>
              <a:sym typeface="Poor Story"/>
            </a:endParaRPr>
          </a:p>
        </p:txBody>
      </p:sp>
      <p:sp>
        <p:nvSpPr>
          <p:cNvPr id="3" name="Google Shape;102;p16">
            <a:extLst>
              <a:ext uri="{FF2B5EF4-FFF2-40B4-BE49-F238E27FC236}">
                <a16:creationId xmlns:a16="http://schemas.microsoft.com/office/drawing/2014/main" id="{3257D099-7D66-27B5-B20A-1607D172F1A0}"/>
              </a:ext>
            </a:extLst>
          </p:cNvPr>
          <p:cNvSpPr/>
          <p:nvPr/>
        </p:nvSpPr>
        <p:spPr>
          <a:xfrm>
            <a:off x="8398146"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1BBF2551-296B-3D73-A51D-88B2F32955FE}"/>
              </a:ext>
            </a:extLst>
          </p:cNvPr>
          <p:cNvPicPr>
            <a:picLocks noChangeAspect="1"/>
          </p:cNvPicPr>
          <p:nvPr/>
        </p:nvPicPr>
        <p:blipFill>
          <a:blip r:embed="rId3"/>
          <a:stretch>
            <a:fillRect/>
          </a:stretch>
        </p:blipFill>
        <p:spPr>
          <a:xfrm>
            <a:off x="251187" y="1517620"/>
            <a:ext cx="2608697" cy="3474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AE347F7-6061-0911-6CB5-A4ED8BA7FB10}"/>
              </a:ext>
            </a:extLst>
          </p:cNvPr>
          <p:cNvPicPr>
            <a:picLocks noChangeAspect="1"/>
          </p:cNvPicPr>
          <p:nvPr/>
        </p:nvPicPr>
        <p:blipFill>
          <a:blip r:embed="rId4"/>
          <a:stretch>
            <a:fillRect/>
          </a:stretch>
        </p:blipFill>
        <p:spPr>
          <a:xfrm>
            <a:off x="3021415" y="1545291"/>
            <a:ext cx="2743200" cy="344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hought Bubble: Cloud 11">
            <a:extLst>
              <a:ext uri="{FF2B5EF4-FFF2-40B4-BE49-F238E27FC236}">
                <a16:creationId xmlns:a16="http://schemas.microsoft.com/office/drawing/2014/main" id="{BAD93CB2-2E2B-290E-6C6B-31BEE9A9FE0C}"/>
              </a:ext>
            </a:extLst>
          </p:cNvPr>
          <p:cNvSpPr/>
          <p:nvPr/>
        </p:nvSpPr>
        <p:spPr>
          <a:xfrm>
            <a:off x="1468765" y="1089099"/>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 aces!</a:t>
            </a:r>
          </a:p>
        </p:txBody>
      </p:sp>
      <p:sp>
        <p:nvSpPr>
          <p:cNvPr id="16" name="Thought Bubble: Cloud 15">
            <a:extLst>
              <a:ext uri="{FF2B5EF4-FFF2-40B4-BE49-F238E27FC236}">
                <a16:creationId xmlns:a16="http://schemas.microsoft.com/office/drawing/2014/main" id="{B0972E69-3028-0EAE-6BC6-BF4A739EDE09}"/>
              </a:ext>
            </a:extLst>
          </p:cNvPr>
          <p:cNvSpPr/>
          <p:nvPr/>
        </p:nvSpPr>
        <p:spPr>
          <a:xfrm>
            <a:off x="4516765" y="1103830"/>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27 aces!</a:t>
            </a:r>
            <a:endParaRPr lang="fa-IR" dirty="0">
              <a:solidFill>
                <a:schemeClr val="bg1"/>
              </a:solidFill>
            </a:endParaRPr>
          </a:p>
        </p:txBody>
      </p:sp>
    </p:spTree>
    <p:extLst>
      <p:ext uri="{BB962C8B-B14F-4D97-AF65-F5344CB8AC3E}">
        <p14:creationId xmlns:p14="http://schemas.microsoft.com/office/powerpoint/2010/main" val="126680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E1FD239D-B572-296D-E118-5ED607687D56}"/>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FD0FFB97-7F50-7871-E738-D82D33983730}"/>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681F7D2B-27AD-137F-334B-36F06131A92F}"/>
              </a:ext>
            </a:extLst>
          </p:cNvPr>
          <p:cNvSpPr/>
          <p:nvPr/>
        </p:nvSpPr>
        <p:spPr>
          <a:xfrm>
            <a:off x="-3197" y="0"/>
            <a:ext cx="8470689"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B2210719-69C2-FA90-96C8-D28F814549C2}"/>
              </a:ext>
            </a:extLst>
          </p:cNvPr>
          <p:cNvSpPr txBox="1">
            <a:spLocks/>
          </p:cNvSpPr>
          <p:nvPr/>
        </p:nvSpPr>
        <p:spPr>
          <a:xfrm>
            <a:off x="126380" y="133915"/>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ایس</a:t>
            </a:r>
            <a:r>
              <a:rPr lang="fa-IR" sz="2500" dirty="0">
                <a:solidFill>
                  <a:srgbClr val="FFFFFF"/>
                </a:solidFill>
                <a:latin typeface="Tauri"/>
                <a:ea typeface="Tauri"/>
                <a:cs typeface="B Yekan" panose="00000400000000000000" pitchFamily="2" charset="-78"/>
                <a:sym typeface="Tauri"/>
              </a:rPr>
              <a:t> های مسابقات</a:t>
            </a:r>
          </a:p>
        </p:txBody>
      </p:sp>
      <p:sp>
        <p:nvSpPr>
          <p:cNvPr id="14" name="Google Shape;167;p19">
            <a:extLst>
              <a:ext uri="{FF2B5EF4-FFF2-40B4-BE49-F238E27FC236}">
                <a16:creationId xmlns:a16="http://schemas.microsoft.com/office/drawing/2014/main" id="{CEAA0F71-F9A2-6FF9-D9C6-5B021ACA4C59}"/>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F0749AF2-905D-E9D1-A27A-6B8546060FD1}"/>
              </a:ext>
            </a:extLst>
          </p:cNvPr>
          <p:cNvGrpSpPr/>
          <p:nvPr/>
        </p:nvGrpSpPr>
        <p:grpSpPr>
          <a:xfrm>
            <a:off x="255686" y="1139170"/>
            <a:ext cx="4479657" cy="3373879"/>
            <a:chOff x="278546" y="1045721"/>
            <a:chExt cx="5222332" cy="3933229"/>
          </a:xfrm>
        </p:grpSpPr>
        <p:pic>
          <p:nvPicPr>
            <p:cNvPr id="15" name="Picture 14">
              <a:extLst>
                <a:ext uri="{FF2B5EF4-FFF2-40B4-BE49-F238E27FC236}">
                  <a16:creationId xmlns:a16="http://schemas.microsoft.com/office/drawing/2014/main" id="{290CEBDB-CE17-A185-7B41-C42B33205E99}"/>
                </a:ext>
              </a:extLst>
            </p:cNvPr>
            <p:cNvPicPr>
              <a:picLocks noChangeAspect="1"/>
            </p:cNvPicPr>
            <p:nvPr/>
          </p:nvPicPr>
          <p:blipFill>
            <a:blip r:embed="rId3"/>
            <a:stretch>
              <a:fillRect/>
            </a:stretch>
          </p:blipFill>
          <p:spPr>
            <a:xfrm>
              <a:off x="278546" y="1045721"/>
              <a:ext cx="5222332" cy="3933229"/>
            </a:xfrm>
            <a:prstGeom prst="rect">
              <a:avLst/>
            </a:prstGeom>
          </p:spPr>
        </p:pic>
        <p:grpSp>
          <p:nvGrpSpPr>
            <p:cNvPr id="17" name="Group 16">
              <a:extLst>
                <a:ext uri="{FF2B5EF4-FFF2-40B4-BE49-F238E27FC236}">
                  <a16:creationId xmlns:a16="http://schemas.microsoft.com/office/drawing/2014/main" id="{FE367456-926D-E322-26D9-E25D2E11581B}"/>
                </a:ext>
              </a:extLst>
            </p:cNvPr>
            <p:cNvGrpSpPr/>
            <p:nvPr/>
          </p:nvGrpSpPr>
          <p:grpSpPr>
            <a:xfrm>
              <a:off x="3448123" y="4077721"/>
              <a:ext cx="1106424" cy="411480"/>
              <a:chOff x="5013960" y="4015740"/>
              <a:chExt cx="1106424" cy="411480"/>
            </a:xfrm>
          </p:grpSpPr>
          <p:sp>
            <p:nvSpPr>
              <p:cNvPr id="8" name="Right Brace 7">
                <a:extLst>
                  <a:ext uri="{FF2B5EF4-FFF2-40B4-BE49-F238E27FC236}">
                    <a16:creationId xmlns:a16="http://schemas.microsoft.com/office/drawing/2014/main" id="{02A73C66-C7D6-E623-A575-8B4EAC9AB75D}"/>
                  </a:ext>
                </a:extLst>
              </p:cNvPr>
              <p:cNvSpPr/>
              <p:nvPr/>
            </p:nvSpPr>
            <p:spPr>
              <a:xfrm>
                <a:off x="5013960" y="4015740"/>
                <a:ext cx="304800" cy="411480"/>
              </a:xfrm>
              <a:prstGeom prst="rightBrace">
                <a:avLst/>
              </a:prstGeom>
              <a:ln>
                <a:solidFill>
                  <a:srgbClr val="FF76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BEF7971-2BA5-8A50-83D6-B7CE29876D30}"/>
                  </a:ext>
                </a:extLst>
              </p:cNvPr>
              <p:cNvSpPr txBox="1"/>
              <p:nvPr/>
            </p:nvSpPr>
            <p:spPr>
              <a:xfrm>
                <a:off x="5341620" y="4070636"/>
                <a:ext cx="778764" cy="307777"/>
              </a:xfrm>
              <a:prstGeom prst="rect">
                <a:avLst/>
              </a:prstGeom>
              <a:noFill/>
            </p:spPr>
            <p:txBody>
              <a:bodyPr wrap="square" rtlCol="0">
                <a:spAutoFit/>
              </a:bodyPr>
              <a:lstStyle/>
              <a:p>
                <a:r>
                  <a:rPr lang="en-US" dirty="0">
                    <a:solidFill>
                      <a:srgbClr val="FF7642"/>
                    </a:solidFill>
                  </a:rPr>
                  <a:t>50%</a:t>
                </a:r>
              </a:p>
            </p:txBody>
          </p:sp>
        </p:grpSp>
      </p:grpSp>
      <p:sp>
        <p:nvSpPr>
          <p:cNvPr id="21" name="Google Shape;71;p14">
            <a:extLst>
              <a:ext uri="{FF2B5EF4-FFF2-40B4-BE49-F238E27FC236}">
                <a16:creationId xmlns:a16="http://schemas.microsoft.com/office/drawing/2014/main" id="{C10204D3-A5DD-8C4C-024B-E18EA97A90C8}"/>
              </a:ext>
            </a:extLst>
          </p:cNvPr>
          <p:cNvSpPr txBox="1"/>
          <p:nvPr/>
        </p:nvSpPr>
        <p:spPr>
          <a:xfrm>
            <a:off x="4766446" y="1139170"/>
            <a:ext cx="3493633" cy="371794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نمودار توزیع داده ها و مقادیر پرت نمایش داده شده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میانگین تعداد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ها 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حدودا</a:t>
            </a:r>
            <a:r>
              <a:rPr lang="fa-IR" sz="1600" dirty="0">
                <a:solidFill>
                  <a:srgbClr val="FFFFFF"/>
                </a:solidFill>
                <a:latin typeface="Poor Story"/>
                <a:ea typeface="Poor Story"/>
                <a:cs typeface="B Yekan" panose="00000400000000000000" pitchFamily="2" charset="-78"/>
                <a:sym typeface="Poor Story"/>
              </a:rPr>
              <a:t> 4 می باشد. </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50% داده ها در </a:t>
            </a:r>
            <a:r>
              <a:rPr lang="fa-IR" sz="1600" dirty="0" err="1">
                <a:solidFill>
                  <a:srgbClr val="FFFFFF"/>
                </a:solidFill>
                <a:latin typeface="Poor Story"/>
                <a:ea typeface="Poor Story"/>
                <a:cs typeface="B Yekan" panose="00000400000000000000" pitchFamily="2" charset="-78"/>
                <a:sym typeface="Poor Story"/>
              </a:rPr>
              <a:t>باکس</a:t>
            </a:r>
            <a:r>
              <a:rPr lang="fa-IR" sz="1600" dirty="0">
                <a:solidFill>
                  <a:srgbClr val="FFFFFF"/>
                </a:solidFill>
                <a:latin typeface="Poor Story"/>
                <a:ea typeface="Poor Story"/>
                <a:cs typeface="B Yekan" panose="00000400000000000000" pitchFamily="2" charset="-78"/>
                <a:sym typeface="Poor Story"/>
              </a:rPr>
              <a:t> مشخص شده قرار دارند. یعنی 50 درصد مسابقات بین 1 و6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داشتند.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بسیاری از مسابقات تعداد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های بسیار زیادی داشتند. این مقادیر بیشتر از 13.5 </a:t>
            </a:r>
            <a:r>
              <a:rPr lang="fa-IR" sz="1600" dirty="0" err="1">
                <a:solidFill>
                  <a:srgbClr val="FFFFFF"/>
                </a:solidFill>
                <a:latin typeface="Poor Story"/>
                <a:ea typeface="Poor Story"/>
                <a:cs typeface="B Yekan" panose="00000400000000000000" pitchFamily="2" charset="-78"/>
                <a:sym typeface="Poor Story"/>
              </a:rPr>
              <a:t>ایس</a:t>
            </a:r>
            <a:r>
              <a:rPr lang="fa-IR" sz="1600" dirty="0">
                <a:solidFill>
                  <a:srgbClr val="FFFFFF"/>
                </a:solidFill>
                <a:latin typeface="Poor Story"/>
                <a:ea typeface="Poor Story"/>
                <a:cs typeface="B Yekan" panose="00000400000000000000" pitchFamily="2" charset="-78"/>
                <a:sym typeface="Poor Story"/>
              </a:rPr>
              <a:t> هستند که با نقطه تو خالی مشخص شدند.</a:t>
            </a:r>
          </a:p>
        </p:txBody>
      </p:sp>
      <p:sp>
        <p:nvSpPr>
          <p:cNvPr id="3" name="Google Shape;102;p16">
            <a:extLst>
              <a:ext uri="{FF2B5EF4-FFF2-40B4-BE49-F238E27FC236}">
                <a16:creationId xmlns:a16="http://schemas.microsoft.com/office/drawing/2014/main" id="{0C8B4268-FF3D-BA62-3DDB-1B62C9E37968}"/>
              </a:ext>
            </a:extLst>
          </p:cNvPr>
          <p:cNvSpPr/>
          <p:nvPr/>
        </p:nvSpPr>
        <p:spPr>
          <a:xfrm>
            <a:off x="8398146"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2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121F694F-CFF7-B6F2-5C22-9425209E44F9}"/>
            </a:ext>
          </a:extLst>
        </p:cNvPr>
        <p:cNvGrpSpPr/>
        <p:nvPr/>
      </p:nvGrpSpPr>
      <p:grpSpPr>
        <a:xfrm>
          <a:off x="0" y="0"/>
          <a:ext cx="0" cy="0"/>
          <a:chOff x="0" y="0"/>
          <a:chExt cx="0" cy="0"/>
        </a:xfrm>
      </p:grpSpPr>
      <p:sp>
        <p:nvSpPr>
          <p:cNvPr id="2" name="Google Shape;123;p17">
            <a:extLst>
              <a:ext uri="{FF2B5EF4-FFF2-40B4-BE49-F238E27FC236}">
                <a16:creationId xmlns:a16="http://schemas.microsoft.com/office/drawing/2014/main" id="{8B214A41-30EA-B13C-93F8-40DF0FBA7DC3}"/>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83C74C27-BED3-955E-4F49-55675B1625BC}"/>
              </a:ext>
            </a:extLst>
          </p:cNvPr>
          <p:cNvSpPr/>
          <p:nvPr/>
        </p:nvSpPr>
        <p:spPr>
          <a:xfrm>
            <a:off x="0" y="875020"/>
            <a:ext cx="9144000" cy="426848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569F9E79-009A-7438-2A17-4A802A25CD85}"/>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دابل</a:t>
            </a:r>
            <a:r>
              <a:rPr lang="fa-IR" sz="2500" dirty="0">
                <a:solidFill>
                  <a:srgbClr val="FFFFFF"/>
                </a:solidFill>
                <a:latin typeface="Tauri"/>
                <a:ea typeface="Tauri"/>
                <a:cs typeface="B Yekan" panose="00000400000000000000" pitchFamily="2" charset="-78"/>
                <a:sym typeface="Tauri"/>
              </a:rPr>
              <a:t> </a:t>
            </a:r>
            <a:r>
              <a:rPr lang="fa-IR" sz="2500" dirty="0" err="1">
                <a:solidFill>
                  <a:srgbClr val="FFFFFF"/>
                </a:solidFill>
                <a:latin typeface="Tauri"/>
                <a:ea typeface="Tauri"/>
                <a:cs typeface="B Yekan" panose="00000400000000000000" pitchFamily="2" charset="-78"/>
                <a:sym typeface="Tauri"/>
              </a:rPr>
              <a:t>فالت</a:t>
            </a:r>
            <a:r>
              <a:rPr lang="fa-IR" sz="2500" dirty="0">
                <a:solidFill>
                  <a:srgbClr val="FFFFFF"/>
                </a:solidFill>
                <a:latin typeface="Tauri"/>
                <a:ea typeface="Tauri"/>
                <a:cs typeface="B Yekan" panose="00000400000000000000" pitchFamily="2" charset="-78"/>
                <a:sym typeface="Tauri"/>
              </a:rPr>
              <a:t> ها بر اساس جنسیت</a:t>
            </a:r>
          </a:p>
        </p:txBody>
      </p:sp>
      <p:sp>
        <p:nvSpPr>
          <p:cNvPr id="14" name="Google Shape;167;p19">
            <a:extLst>
              <a:ext uri="{FF2B5EF4-FFF2-40B4-BE49-F238E27FC236}">
                <a16:creationId xmlns:a16="http://schemas.microsoft.com/office/drawing/2014/main" id="{13B1B84E-5D13-6958-DCEF-DD88BF7D276F}"/>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roup 16">
            <a:extLst>
              <a:ext uri="{FF2B5EF4-FFF2-40B4-BE49-F238E27FC236}">
                <a16:creationId xmlns:a16="http://schemas.microsoft.com/office/drawing/2014/main" id="{9C8B6A73-ADE9-1974-1059-6986F0D84129}"/>
              </a:ext>
            </a:extLst>
          </p:cNvPr>
          <p:cNvGrpSpPr/>
          <p:nvPr/>
        </p:nvGrpSpPr>
        <p:grpSpPr>
          <a:xfrm>
            <a:off x="3448123" y="4077721"/>
            <a:ext cx="1106424" cy="411480"/>
            <a:chOff x="5013960" y="4015740"/>
            <a:chExt cx="1106424" cy="411480"/>
          </a:xfrm>
        </p:grpSpPr>
        <p:sp>
          <p:nvSpPr>
            <p:cNvPr id="8" name="Right Brace 7">
              <a:extLst>
                <a:ext uri="{FF2B5EF4-FFF2-40B4-BE49-F238E27FC236}">
                  <a16:creationId xmlns:a16="http://schemas.microsoft.com/office/drawing/2014/main" id="{00C06ECB-C367-9C43-8DD0-56C65E8E468F}"/>
                </a:ext>
              </a:extLst>
            </p:cNvPr>
            <p:cNvSpPr/>
            <p:nvPr/>
          </p:nvSpPr>
          <p:spPr>
            <a:xfrm>
              <a:off x="5013960" y="4015740"/>
              <a:ext cx="304800" cy="411480"/>
            </a:xfrm>
            <a:prstGeom prst="rightBrace">
              <a:avLst/>
            </a:prstGeom>
            <a:ln>
              <a:solidFill>
                <a:srgbClr val="FF76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F30C29-C3F8-A8A0-904D-D593ECA55FCD}"/>
                </a:ext>
              </a:extLst>
            </p:cNvPr>
            <p:cNvSpPr txBox="1"/>
            <p:nvPr/>
          </p:nvSpPr>
          <p:spPr>
            <a:xfrm>
              <a:off x="5341620" y="4070636"/>
              <a:ext cx="778764" cy="307777"/>
            </a:xfrm>
            <a:prstGeom prst="rect">
              <a:avLst/>
            </a:prstGeom>
            <a:noFill/>
          </p:spPr>
          <p:txBody>
            <a:bodyPr wrap="square" rtlCol="0">
              <a:spAutoFit/>
            </a:bodyPr>
            <a:lstStyle/>
            <a:p>
              <a:r>
                <a:rPr lang="en-US" dirty="0">
                  <a:solidFill>
                    <a:srgbClr val="FF7642"/>
                  </a:solidFill>
                </a:rPr>
                <a:t>50%</a:t>
              </a:r>
            </a:p>
          </p:txBody>
        </p:sp>
      </p:grpSp>
      <p:sp>
        <p:nvSpPr>
          <p:cNvPr id="21" name="Google Shape;71;p14">
            <a:extLst>
              <a:ext uri="{FF2B5EF4-FFF2-40B4-BE49-F238E27FC236}">
                <a16:creationId xmlns:a16="http://schemas.microsoft.com/office/drawing/2014/main" id="{EE7B138A-4C25-78C8-4197-7E477CF790CA}"/>
              </a:ext>
            </a:extLst>
          </p:cNvPr>
          <p:cNvSpPr txBox="1"/>
          <p:nvPr/>
        </p:nvSpPr>
        <p:spPr>
          <a:xfrm>
            <a:off x="5157624" y="1196082"/>
            <a:ext cx="3829788" cy="344706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800" b="1" dirty="0" err="1">
                <a:solidFill>
                  <a:srgbClr val="FFFFFF"/>
                </a:solidFill>
                <a:latin typeface="Poor Story"/>
                <a:ea typeface="Poor Story"/>
                <a:cs typeface="B Yekan" panose="00000400000000000000" pitchFamily="2" charset="-78"/>
                <a:sym typeface="Poor Story"/>
              </a:rPr>
              <a:t>دابل</a:t>
            </a:r>
            <a:r>
              <a:rPr lang="fa-IR" sz="1800" b="1" dirty="0">
                <a:solidFill>
                  <a:srgbClr val="FFFFFF"/>
                </a:solidFill>
                <a:latin typeface="Poor Story"/>
                <a:ea typeface="Poor Story"/>
                <a:cs typeface="B Yekan" panose="00000400000000000000" pitchFamily="2" charset="-78"/>
                <a:sym typeface="Poor Story"/>
              </a:rPr>
              <a:t> </a:t>
            </a:r>
            <a:r>
              <a:rPr lang="fa-IR" sz="1800" b="1" dirty="0" err="1">
                <a:solidFill>
                  <a:srgbClr val="FFFFFF"/>
                </a:solidFill>
                <a:latin typeface="Poor Story"/>
                <a:ea typeface="Poor Story"/>
                <a:cs typeface="B Yekan" panose="00000400000000000000" pitchFamily="2" charset="-78"/>
                <a:sym typeface="Poor Story"/>
              </a:rPr>
              <a:t>فالت</a:t>
            </a:r>
            <a:r>
              <a:rPr lang="fa-IR" sz="1800" b="1" dirty="0">
                <a:solidFill>
                  <a:srgbClr val="FFFFFF"/>
                </a:solidFill>
                <a:latin typeface="Poor Story"/>
                <a:ea typeface="Poor Story"/>
                <a:cs typeface="B Yekan" panose="00000400000000000000" pitchFamily="2" charset="-78"/>
                <a:sym typeface="Poor Story"/>
              </a:rPr>
              <a:t> چیست؟</a:t>
            </a:r>
          </a:p>
          <a:p>
            <a:pPr lvl="0" algn="r" rtl="1">
              <a:spcBef>
                <a:spcPts val="0"/>
              </a:spcBef>
              <a:spcAft>
                <a:spcPts val="0"/>
              </a:spcAft>
              <a:buClr>
                <a:schemeClr val="bg1"/>
              </a:buClr>
            </a:pPr>
            <a:endParaRPr lang="fa-IR" sz="1800" b="1"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اگر سرویس اول به تور برخورد کند یا در محدوده مجاز فرود نیاید، خطا شده و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مجاز به یک پرتاب دیگر است اما اگر پرتاب دوم نیز خطا شود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دچار </a:t>
            </a:r>
            <a:r>
              <a:rPr lang="fa-IR" sz="1600" dirty="0" err="1">
                <a:solidFill>
                  <a:srgbClr val="FFFFFF"/>
                </a:solidFill>
                <a:latin typeface="Poor Story"/>
                <a:ea typeface="Poor Story"/>
                <a:cs typeface="B Yekan" panose="00000400000000000000" pitchFamily="2" charset="-78"/>
                <a:sym typeface="Poor Story"/>
              </a:rPr>
              <a:t>دابل</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فالت</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Double Fault</a:t>
            </a:r>
            <a:r>
              <a:rPr lang="fa-IR" sz="1600" dirty="0">
                <a:solidFill>
                  <a:srgbClr val="FFFFFF"/>
                </a:solidFill>
                <a:latin typeface="Poor Story"/>
                <a:ea typeface="Poor Story"/>
                <a:cs typeface="B Yekan" panose="00000400000000000000" pitchFamily="2" charset="-78"/>
                <a:sym typeface="Poor Story"/>
              </a:rPr>
              <a:t>) شده و یک امتیاز از دست خواهد داد.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14995 </a:t>
            </a:r>
            <a:r>
              <a:rPr lang="fa-IR" sz="1600" dirty="0" err="1">
                <a:solidFill>
                  <a:srgbClr val="FFFFFF"/>
                </a:solidFill>
                <a:latin typeface="Poor Story"/>
                <a:ea typeface="Poor Story"/>
                <a:cs typeface="B Yekan" panose="00000400000000000000" pitchFamily="2" charset="-78"/>
                <a:sym typeface="Poor Story"/>
              </a:rPr>
              <a:t>دابل</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فالت</a:t>
            </a:r>
            <a:r>
              <a:rPr lang="fa-IR" sz="1600" dirty="0">
                <a:solidFill>
                  <a:srgbClr val="FFFFFF"/>
                </a:solidFill>
                <a:latin typeface="Poor Story"/>
                <a:ea typeface="Poor Story"/>
                <a:cs typeface="B Yekan" panose="00000400000000000000" pitchFamily="2" charset="-78"/>
                <a:sym typeface="Poor Story"/>
              </a:rPr>
              <a:t> توسط خانم ها و 11645 </a:t>
            </a:r>
            <a:r>
              <a:rPr lang="fa-IR" sz="1600" dirty="0" err="1">
                <a:solidFill>
                  <a:srgbClr val="FFFFFF"/>
                </a:solidFill>
                <a:latin typeface="Poor Story"/>
                <a:ea typeface="Poor Story"/>
                <a:cs typeface="B Yekan" panose="00000400000000000000" pitchFamily="2" charset="-78"/>
                <a:sym typeface="Poor Story"/>
              </a:rPr>
              <a:t>دابل</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فالت</a:t>
            </a:r>
            <a:r>
              <a:rPr lang="fa-IR" sz="1600" dirty="0">
                <a:solidFill>
                  <a:srgbClr val="FFFFFF"/>
                </a:solidFill>
                <a:latin typeface="Poor Story"/>
                <a:ea typeface="Poor Story"/>
                <a:cs typeface="B Yekan" panose="00000400000000000000" pitchFamily="2" charset="-78"/>
                <a:sym typeface="Poor Story"/>
              </a:rPr>
              <a:t> توسط آقایان انجام شده است.</a:t>
            </a: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pic>
        <p:nvPicPr>
          <p:cNvPr id="3" name="Picture 2">
            <a:extLst>
              <a:ext uri="{FF2B5EF4-FFF2-40B4-BE49-F238E27FC236}">
                <a16:creationId xmlns:a16="http://schemas.microsoft.com/office/drawing/2014/main" id="{213DEF1E-81AD-24C8-FB41-F5EEB2315FB6}"/>
              </a:ext>
            </a:extLst>
          </p:cNvPr>
          <p:cNvPicPr>
            <a:picLocks noChangeAspect="1"/>
          </p:cNvPicPr>
          <p:nvPr/>
        </p:nvPicPr>
        <p:blipFill>
          <a:blip r:embed="rId3"/>
          <a:stretch>
            <a:fillRect/>
          </a:stretch>
        </p:blipFill>
        <p:spPr>
          <a:xfrm>
            <a:off x="540204" y="1089659"/>
            <a:ext cx="4460832" cy="3775105"/>
          </a:xfrm>
          <a:prstGeom prst="rect">
            <a:avLst/>
          </a:prstGeom>
        </p:spPr>
      </p:pic>
    </p:spTree>
    <p:extLst>
      <p:ext uri="{BB962C8B-B14F-4D97-AF65-F5344CB8AC3E}">
        <p14:creationId xmlns:p14="http://schemas.microsoft.com/office/powerpoint/2010/main" val="210686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D0A5A1FD-821B-5734-27B4-79A79913B5A8}"/>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1B3A91BC-81AA-A7C8-3C67-6A34D04F36C4}"/>
              </a:ext>
            </a:extLst>
          </p:cNvPr>
          <p:cNvSpPr/>
          <p:nvPr/>
        </p:nvSpPr>
        <p:spPr>
          <a:xfrm>
            <a:off x="0" y="0"/>
            <a:ext cx="8638032"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F6538A06-32DA-D3EA-586D-FB99E12D8B72}"/>
              </a:ext>
            </a:extLst>
          </p:cNvPr>
          <p:cNvSpPr/>
          <p:nvPr/>
        </p:nvSpPr>
        <p:spPr>
          <a:xfrm>
            <a:off x="8244840" y="0"/>
            <a:ext cx="89916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p14">
            <a:extLst>
              <a:ext uri="{FF2B5EF4-FFF2-40B4-BE49-F238E27FC236}">
                <a16:creationId xmlns:a16="http://schemas.microsoft.com/office/drawing/2014/main" id="{8718B5FF-841A-5753-C59A-056FD2A78E10}"/>
              </a:ext>
            </a:extLst>
          </p:cNvPr>
          <p:cNvSpPr txBox="1"/>
          <p:nvPr/>
        </p:nvSpPr>
        <p:spPr>
          <a:xfrm>
            <a:off x="4865607" y="2674838"/>
            <a:ext cx="2683606" cy="1661963"/>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a:t>
            </a:r>
            <a:r>
              <a:rPr lang="en-US" sz="1600" b="1" dirty="0">
                <a:solidFill>
                  <a:srgbClr val="FFFFFF"/>
                </a:solidFill>
                <a:latin typeface="Poor Story"/>
                <a:ea typeface="Poor Story"/>
                <a:cs typeface="B Yekan" panose="00000400000000000000" pitchFamily="2" charset="-78"/>
                <a:sym typeface="Poor Story"/>
              </a:rPr>
              <a:t>Miho </a:t>
            </a:r>
            <a:r>
              <a:rPr lang="en-US" sz="1600" b="1" dirty="0" err="1">
                <a:solidFill>
                  <a:srgbClr val="FFFFFF"/>
                </a:solidFill>
                <a:latin typeface="Poor Story"/>
                <a:ea typeface="Poor Story"/>
                <a:cs typeface="B Yekan" panose="00000400000000000000" pitchFamily="2" charset="-78"/>
                <a:sym typeface="Poor Story"/>
              </a:rPr>
              <a:t>Kuramochi</a:t>
            </a:r>
            <a:r>
              <a:rPr lang="fa-IR" sz="1600" dirty="0">
                <a:solidFill>
                  <a:srgbClr val="FFFFFF"/>
                </a:solidFill>
                <a:latin typeface="Poor Story"/>
                <a:ea typeface="Poor Story"/>
                <a:cs typeface="B Yekan" panose="00000400000000000000" pitchFamily="2" charset="-78"/>
                <a:sym typeface="Poor Story"/>
              </a:rPr>
              <a:t> با برد در 7 </a:t>
            </a:r>
            <a:r>
              <a:rPr lang="fa-IR" sz="1600" dirty="0" err="1">
                <a:solidFill>
                  <a:srgbClr val="FFFFFF"/>
                </a:solidFill>
                <a:latin typeface="Poor Story"/>
                <a:ea typeface="Poor Story"/>
                <a:cs typeface="B Yekan" panose="00000400000000000000" pitchFamily="2" charset="-78"/>
                <a:sym typeface="Poor Story"/>
              </a:rPr>
              <a:t>تورنمت</a:t>
            </a:r>
            <a:r>
              <a:rPr lang="fa-IR" sz="1600" dirty="0">
                <a:solidFill>
                  <a:srgbClr val="FFFFFF"/>
                </a:solidFill>
                <a:latin typeface="Poor Story"/>
                <a:ea typeface="Poor Story"/>
                <a:cs typeface="B Yekan" panose="00000400000000000000" pitchFamily="2" charset="-78"/>
                <a:sym typeface="Poor Story"/>
              </a:rPr>
              <a:t> بیشترین تعداد </a:t>
            </a:r>
            <a:r>
              <a:rPr lang="fa-IR" sz="1600" dirty="0" err="1">
                <a:solidFill>
                  <a:srgbClr val="FFFFFF"/>
                </a:solidFill>
                <a:latin typeface="Poor Story"/>
                <a:ea typeface="Poor Story"/>
                <a:cs typeface="B Yekan" panose="00000400000000000000" pitchFamily="2" charset="-78"/>
                <a:sym typeface="Poor Story"/>
              </a:rPr>
              <a:t>تورنمت</a:t>
            </a:r>
            <a:r>
              <a:rPr lang="fa-IR" sz="1600" dirty="0">
                <a:solidFill>
                  <a:srgbClr val="FFFFFF"/>
                </a:solidFill>
                <a:latin typeface="Poor Story"/>
                <a:ea typeface="Poor Story"/>
                <a:cs typeface="B Yekan" panose="00000400000000000000" pitchFamily="2" charset="-78"/>
                <a:sym typeface="Poor Story"/>
              </a:rPr>
              <a:t> را برده است.</a:t>
            </a: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sp>
        <p:nvSpPr>
          <p:cNvPr id="13" name="Google Shape;168;p19">
            <a:extLst>
              <a:ext uri="{FF2B5EF4-FFF2-40B4-BE49-F238E27FC236}">
                <a16:creationId xmlns:a16="http://schemas.microsoft.com/office/drawing/2014/main" id="{6EDC85C5-1404-879E-5ABD-4C9BF71215C8}"/>
              </a:ext>
            </a:extLst>
          </p:cNvPr>
          <p:cNvSpPr txBox="1">
            <a:spLocks/>
          </p:cNvSpPr>
          <p:nvPr/>
        </p:nvSpPr>
        <p:spPr>
          <a:xfrm>
            <a:off x="-241772" y="136071"/>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تورنمنت</a:t>
            </a:r>
            <a:r>
              <a:rPr lang="fa-IR" sz="2500" dirty="0">
                <a:solidFill>
                  <a:srgbClr val="FFFFFF"/>
                </a:solidFill>
                <a:latin typeface="Tauri"/>
                <a:ea typeface="Tauri"/>
                <a:cs typeface="B Yekan" panose="00000400000000000000" pitchFamily="2" charset="-78"/>
                <a:sym typeface="Tauri"/>
              </a:rPr>
              <a:t> های ماه می</a:t>
            </a:r>
          </a:p>
        </p:txBody>
      </p:sp>
      <p:sp>
        <p:nvSpPr>
          <p:cNvPr id="14" name="Google Shape;167;p19">
            <a:extLst>
              <a:ext uri="{FF2B5EF4-FFF2-40B4-BE49-F238E27FC236}">
                <a16:creationId xmlns:a16="http://schemas.microsoft.com/office/drawing/2014/main" id="{CFB57E71-2E5E-5B14-910A-9E192762055D}"/>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2;p16">
            <a:extLst>
              <a:ext uri="{FF2B5EF4-FFF2-40B4-BE49-F238E27FC236}">
                <a16:creationId xmlns:a16="http://schemas.microsoft.com/office/drawing/2014/main" id="{C3CD69BF-B315-D9C0-3DFC-E2EDAAE1213C}"/>
              </a:ext>
            </a:extLst>
          </p:cNvPr>
          <p:cNvSpPr/>
          <p:nvPr/>
        </p:nvSpPr>
        <p:spPr>
          <a:xfrm>
            <a:off x="8177017"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FD25E157-7C9F-1AD7-989E-AB1BD936894F}"/>
              </a:ext>
            </a:extLst>
          </p:cNvPr>
          <p:cNvPicPr>
            <a:picLocks noChangeAspect="1"/>
          </p:cNvPicPr>
          <p:nvPr/>
        </p:nvPicPr>
        <p:blipFill>
          <a:blip r:embed="rId3"/>
          <a:stretch>
            <a:fillRect/>
          </a:stretch>
        </p:blipFill>
        <p:spPr>
          <a:xfrm>
            <a:off x="1112221" y="1134857"/>
            <a:ext cx="3342577" cy="3812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764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B38E4B5-2746-3C8A-D2C4-AAC173A1CF4A}"/>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5C541D14-7CED-4963-1D1C-8CD9F33680C0}"/>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D542083F-482B-20F2-16A4-3F33DCE92F73}"/>
              </a:ext>
            </a:extLst>
          </p:cNvPr>
          <p:cNvSpPr/>
          <p:nvPr/>
        </p:nvSpPr>
        <p:spPr>
          <a:xfrm>
            <a:off x="900" y="929555"/>
            <a:ext cx="9143100" cy="4213945"/>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4DB85913-01BB-3AE4-CD8A-9B3BE4596042}"/>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رابطه قد و رتبه بازیکنان</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5" name="Google Shape;167;p19">
            <a:extLst>
              <a:ext uri="{FF2B5EF4-FFF2-40B4-BE49-F238E27FC236}">
                <a16:creationId xmlns:a16="http://schemas.microsoft.com/office/drawing/2014/main" id="{4B766174-A1DB-A2C1-1E4F-B9C35A59E396}"/>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p14">
            <a:extLst>
              <a:ext uri="{FF2B5EF4-FFF2-40B4-BE49-F238E27FC236}">
                <a16:creationId xmlns:a16="http://schemas.microsoft.com/office/drawing/2014/main" id="{196944B3-65A3-0B69-7527-E769D7E47CF5}"/>
              </a:ext>
            </a:extLst>
          </p:cNvPr>
          <p:cNvSpPr txBox="1"/>
          <p:nvPr/>
        </p:nvSpPr>
        <p:spPr>
          <a:xfrm>
            <a:off x="5874892" y="1175918"/>
            <a:ext cx="3064864" cy="3139291"/>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برای بررسی رابطه بین قد و رتبه از چند راه امکان بررسی وجود دارد.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طبق نمودار مقابل بسیاری از افراد با قد 1.75 تا 1.85 </a:t>
            </a:r>
            <a:r>
              <a:rPr lang="fa-IR" sz="1600" dirty="0" err="1">
                <a:solidFill>
                  <a:srgbClr val="FFFFFF"/>
                </a:solidFill>
                <a:latin typeface="Poor Story"/>
                <a:ea typeface="Poor Story"/>
                <a:cs typeface="B Yekan" panose="00000400000000000000" pitchFamily="2" charset="-78"/>
                <a:sym typeface="Poor Story"/>
              </a:rPr>
              <a:t>رنک</a:t>
            </a:r>
            <a:r>
              <a:rPr lang="fa-IR" sz="1600" dirty="0">
                <a:solidFill>
                  <a:srgbClr val="FFFFFF"/>
                </a:solidFill>
                <a:latin typeface="Poor Story"/>
                <a:ea typeface="Poor Story"/>
                <a:cs typeface="B Yekan" panose="00000400000000000000" pitchFamily="2" charset="-78"/>
                <a:sym typeface="Poor Story"/>
              </a:rPr>
              <a:t> بهتری دارند.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همچنین بازیکنان با قد یکسان رتبه های متعددی دارند. </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اما به طور کلی رابطه خاصی بین قد و رتبه مشاهده نشد.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en-US" sz="1600" dirty="0">
              <a:solidFill>
                <a:srgbClr val="FFFFFF"/>
              </a:solidFill>
              <a:latin typeface="Poor Story"/>
              <a:ea typeface="Poor Story"/>
              <a:cs typeface="B Yekan" panose="00000400000000000000" pitchFamily="2" charset="-78"/>
              <a:sym typeface="Poor Story"/>
            </a:endParaRPr>
          </a:p>
        </p:txBody>
      </p:sp>
      <p:pic>
        <p:nvPicPr>
          <p:cNvPr id="3" name="Picture 2">
            <a:extLst>
              <a:ext uri="{FF2B5EF4-FFF2-40B4-BE49-F238E27FC236}">
                <a16:creationId xmlns:a16="http://schemas.microsoft.com/office/drawing/2014/main" id="{4BD3B71C-D4CA-72D4-AB5C-90B9877A2BB1}"/>
              </a:ext>
            </a:extLst>
          </p:cNvPr>
          <p:cNvPicPr>
            <a:picLocks noChangeAspect="1"/>
          </p:cNvPicPr>
          <p:nvPr/>
        </p:nvPicPr>
        <p:blipFill>
          <a:blip r:embed="rId3"/>
          <a:stretch>
            <a:fillRect/>
          </a:stretch>
        </p:blipFill>
        <p:spPr>
          <a:xfrm>
            <a:off x="579120" y="1175918"/>
            <a:ext cx="4931508" cy="3612689"/>
          </a:xfrm>
          <a:prstGeom prst="rect">
            <a:avLst/>
          </a:prstGeom>
        </p:spPr>
      </p:pic>
    </p:spTree>
    <p:extLst>
      <p:ext uri="{BB962C8B-B14F-4D97-AF65-F5344CB8AC3E}">
        <p14:creationId xmlns:p14="http://schemas.microsoft.com/office/powerpoint/2010/main" val="1491088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815163D-90E2-8E8D-BF96-7B1D5D340826}"/>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5BCC4EDF-B3AE-2D0B-7A31-ADB7029AF442}"/>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a:extLst>
              <a:ext uri="{FF2B5EF4-FFF2-40B4-BE49-F238E27FC236}">
                <a16:creationId xmlns:a16="http://schemas.microsoft.com/office/drawing/2014/main" id="{9049F8B6-150D-C43C-BFCE-E40356FDA185}"/>
              </a:ext>
            </a:extLst>
          </p:cNvPr>
          <p:cNvSpPr/>
          <p:nvPr/>
        </p:nvSpPr>
        <p:spPr>
          <a:xfrm>
            <a:off x="900" y="929555"/>
            <a:ext cx="9143100" cy="421394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E378E2A5-2E25-0ACF-6CDF-4BEB4FB811DB}"/>
              </a:ext>
            </a:extLst>
          </p:cNvPr>
          <p:cNvSpPr txBox="1"/>
          <p:nvPr/>
        </p:nvSpPr>
        <p:spPr>
          <a:xfrm>
            <a:off x="2901724" y="130404"/>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رابطه قد و رتبه بازیکنان</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5" name="Google Shape;167;p19">
            <a:extLst>
              <a:ext uri="{FF2B5EF4-FFF2-40B4-BE49-F238E27FC236}">
                <a16:creationId xmlns:a16="http://schemas.microsoft.com/office/drawing/2014/main" id="{1A290EA9-5571-0BC9-BC0E-209A9503A519}"/>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p14">
            <a:extLst>
              <a:ext uri="{FF2B5EF4-FFF2-40B4-BE49-F238E27FC236}">
                <a16:creationId xmlns:a16="http://schemas.microsoft.com/office/drawing/2014/main" id="{4313DEBD-E02F-089A-F04F-BEF5FB18FC59}"/>
              </a:ext>
            </a:extLst>
          </p:cNvPr>
          <p:cNvSpPr txBox="1"/>
          <p:nvPr/>
        </p:nvSpPr>
        <p:spPr>
          <a:xfrm>
            <a:off x="459811" y="1388269"/>
            <a:ext cx="8223476" cy="92329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از سوی دیگر، طبق قضیه </a:t>
            </a:r>
            <a:r>
              <a:rPr lang="fa-IR" sz="1600" dirty="0" err="1">
                <a:solidFill>
                  <a:srgbClr val="FFFFFF"/>
                </a:solidFill>
                <a:latin typeface="Poor Story"/>
                <a:ea typeface="Poor Story"/>
                <a:cs typeface="B Yekan" panose="00000400000000000000" pitchFamily="2" charset="-78"/>
                <a:sym typeface="Poor Story"/>
              </a:rPr>
              <a:t>کوهن</a:t>
            </a:r>
            <a:r>
              <a:rPr lang="fa-IR" sz="1600" dirty="0">
                <a:solidFill>
                  <a:srgbClr val="FFFFFF"/>
                </a:solidFill>
                <a:latin typeface="Poor Story"/>
                <a:ea typeface="Poor Story"/>
                <a:cs typeface="B Yekan" panose="00000400000000000000" pitchFamily="2" charset="-78"/>
                <a:sym typeface="Poor Story"/>
              </a:rPr>
              <a:t> از کتاب تحلیل قدرت آماری برای علوم رفتاری (۱۹۸۸) نوشته </a:t>
            </a:r>
            <a:r>
              <a:rPr lang="fa-IR" sz="1600" dirty="0" err="1">
                <a:solidFill>
                  <a:srgbClr val="FFFFFF"/>
                </a:solidFill>
                <a:latin typeface="Poor Story"/>
                <a:ea typeface="Poor Story"/>
                <a:cs typeface="B Yekan" panose="00000400000000000000" pitchFamily="2" charset="-78"/>
                <a:sym typeface="Poor Story"/>
              </a:rPr>
              <a:t>جیکوب</a:t>
            </a:r>
            <a:r>
              <a:rPr lang="fa-IR" sz="1600" dirty="0">
                <a:solidFill>
                  <a:srgbClr val="FFFFFF"/>
                </a:solidFill>
                <a:latin typeface="Poor Story"/>
                <a:ea typeface="Poor Story"/>
                <a:cs typeface="B Yekan" panose="00000400000000000000" pitchFamily="2" charset="-78"/>
                <a:sym typeface="Poor Story"/>
              </a:rPr>
              <a:t> </a:t>
            </a:r>
            <a:r>
              <a:rPr lang="fa-IR" sz="1600" dirty="0" err="1">
                <a:solidFill>
                  <a:srgbClr val="FFFFFF"/>
                </a:solidFill>
                <a:latin typeface="Poor Story"/>
                <a:ea typeface="Poor Story"/>
                <a:cs typeface="B Yekan" panose="00000400000000000000" pitchFamily="2" charset="-78"/>
                <a:sym typeface="Poor Story"/>
              </a:rPr>
              <a:t>کوهن</a:t>
            </a:r>
            <a:r>
              <a:rPr lang="fa-IR" sz="1600" dirty="0">
                <a:solidFill>
                  <a:srgbClr val="FFFFFF"/>
                </a:solidFill>
                <a:latin typeface="Poor Story"/>
                <a:ea typeface="Poor Story"/>
                <a:cs typeface="B Yekan" panose="00000400000000000000" pitchFamily="2" charset="-78"/>
                <a:sym typeface="Poor Story"/>
              </a:rPr>
              <a:t>، در صورتی که شاخص همبستگی (</a:t>
            </a:r>
            <a:r>
              <a:rPr lang="en-US" sz="1600" dirty="0">
                <a:solidFill>
                  <a:srgbClr val="FFFFFF"/>
                </a:solidFill>
                <a:latin typeface="Poor Story"/>
                <a:ea typeface="Poor Story"/>
                <a:cs typeface="B Yekan" panose="00000400000000000000" pitchFamily="2" charset="-78"/>
                <a:sym typeface="Poor Story"/>
              </a:rPr>
              <a:t>correlation</a:t>
            </a:r>
            <a:r>
              <a:rPr lang="fa-IR" sz="1600" dirty="0">
                <a:solidFill>
                  <a:srgbClr val="FFFFFF"/>
                </a:solidFill>
                <a:latin typeface="Poor Story"/>
                <a:ea typeface="Poor Story"/>
                <a:cs typeface="B Yekan" panose="00000400000000000000" pitchFamily="2" charset="-78"/>
                <a:sym typeface="Poor Story"/>
              </a:rPr>
              <a:t>) در </a:t>
            </a:r>
            <a:r>
              <a:rPr lang="fa-IR" sz="1600" dirty="0" err="1">
                <a:solidFill>
                  <a:srgbClr val="FFFFFF"/>
                </a:solidFill>
                <a:latin typeface="Poor Story"/>
                <a:ea typeface="Poor Story"/>
                <a:cs typeface="B Yekan" panose="00000400000000000000" pitchFamily="2" charset="-78"/>
                <a:sym typeface="Poor Story"/>
              </a:rPr>
              <a:t>بازه‌های</a:t>
            </a:r>
            <a:r>
              <a:rPr lang="fa-IR" sz="1600" dirty="0">
                <a:solidFill>
                  <a:srgbClr val="FFFFFF"/>
                </a:solidFill>
                <a:latin typeface="Poor Story"/>
                <a:ea typeface="Poor Story"/>
                <a:cs typeface="B Yekan" panose="00000400000000000000" pitchFamily="2" charset="-78"/>
                <a:sym typeface="Poor Story"/>
              </a:rPr>
              <a:t> مشخصی باشد، میزان رابطه قد و رتبه تعیین </a:t>
            </a:r>
            <a:r>
              <a:rPr lang="fa-IR" sz="1600" dirty="0" err="1">
                <a:solidFill>
                  <a:srgbClr val="FFFFFF"/>
                </a:solidFill>
                <a:latin typeface="Poor Story"/>
                <a:ea typeface="Poor Story"/>
                <a:cs typeface="B Yekan" panose="00000400000000000000" pitchFamily="2" charset="-78"/>
                <a:sym typeface="Poor Story"/>
              </a:rPr>
              <a:t>می‌شود</a:t>
            </a:r>
            <a:r>
              <a:rPr lang="fa-IR" sz="1600" dirty="0">
                <a:solidFill>
                  <a:srgbClr val="FFFFFF"/>
                </a:solidFill>
                <a:latin typeface="Poor Story"/>
                <a:ea typeface="Poor Story"/>
                <a:cs typeface="B Yekan" panose="00000400000000000000" pitchFamily="2" charset="-78"/>
                <a:sym typeface="Poor Story"/>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6AC9645-0BCB-A8A0-9EA8-8ABB4E614673}"/>
                  </a:ext>
                </a:extLst>
              </p:cNvPr>
              <p:cNvSpPr txBox="1"/>
              <p:nvPr/>
            </p:nvSpPr>
            <p:spPr>
              <a:xfrm>
                <a:off x="872876" y="2357928"/>
                <a:ext cx="5044440" cy="830997"/>
              </a:xfrm>
              <a:prstGeom prst="rect">
                <a:avLst/>
              </a:prstGeom>
              <a:noFill/>
            </p:spPr>
            <p:txBody>
              <a:bodyPr wrap="square" rtlCol="0">
                <a:spAutoFit/>
              </a:bodyPr>
              <a:lstStyle/>
              <a:p>
                <a:pPr lvl="0"/>
                <a14:m>
                  <m:oMath xmlns:m="http://schemas.openxmlformats.org/officeDocument/2006/math">
                    <m:d>
                      <m:dPr>
                        <m:begChr m:val="|"/>
                        <m:endChr m:val="|"/>
                        <m:ctrlPr>
                          <a:rPr lang="fa-IR" sz="1600" i="1" smtClean="0">
                            <a:solidFill>
                              <a:schemeClr val="bg1"/>
                            </a:solidFill>
                            <a:latin typeface="Cambria Math" panose="02040503050406030204" pitchFamily="18" charset="0"/>
                          </a:rPr>
                        </m:ctrlPr>
                      </m:dPr>
                      <m:e>
                        <m:r>
                          <a:rPr lang="fa-IR" sz="1600" i="1">
                            <a:solidFill>
                              <a:schemeClr val="bg1"/>
                            </a:solidFill>
                            <a:latin typeface="Cambria Math" panose="02040503050406030204" pitchFamily="18" charset="0"/>
                          </a:rPr>
                          <m:t>𝑐𝑜𝑟𝑟</m:t>
                        </m:r>
                      </m:e>
                    </m:d>
                    <m:r>
                      <a:rPr lang="fa-IR" sz="1600" i="1">
                        <a:solidFill>
                          <a:schemeClr val="bg1"/>
                        </a:solidFill>
                        <a:latin typeface="Cambria Math" panose="02040503050406030204" pitchFamily="18" charset="0"/>
                      </a:rPr>
                      <m:t>≥</m:t>
                    </m:r>
                    <m:r>
                      <a:rPr lang="fa-IR" sz="1600" i="1">
                        <a:solidFill>
                          <a:schemeClr val="bg1"/>
                        </a:solidFill>
                        <a:latin typeface="Cambria Math" panose="02040503050406030204" pitchFamily="18" charset="0"/>
                      </a:rPr>
                      <m:t>0</m:t>
                    </m:r>
                    <m:r>
                      <a:rPr lang="fa-IR" sz="1600" i="1">
                        <a:solidFill>
                          <a:schemeClr val="bg1"/>
                        </a:solidFill>
                        <a:latin typeface="Cambria Math" panose="02040503050406030204" pitchFamily="18" charset="0"/>
                      </a:rPr>
                      <m:t>.</m:t>
                    </m:r>
                    <m:r>
                      <a:rPr lang="fa-IR" sz="1600" i="1">
                        <a:solidFill>
                          <a:schemeClr val="bg1"/>
                        </a:solidFill>
                        <a:latin typeface="Cambria Math" panose="02040503050406030204" pitchFamily="18" charset="0"/>
                      </a:rPr>
                      <m:t>5</m:t>
                    </m:r>
                  </m:oMath>
                </a14:m>
                <a:r>
                  <a:rPr lang="en-US" sz="1600" dirty="0">
                    <a:solidFill>
                      <a:schemeClr val="bg1"/>
                    </a:solidFill>
                    <a:latin typeface="Poor Story" panose="020B0604020202020204" charset="0"/>
                    <a:ea typeface="Poor Story" panose="020B0604020202020204" charset="0"/>
                    <a:cs typeface="B Yekan" panose="00000400000000000000" pitchFamily="2" charset="-78"/>
                  </a:rPr>
                  <a:t> :               </a:t>
                </a:r>
                <a:r>
                  <a:rPr lang="fa-IR" sz="1600" dirty="0">
                    <a:solidFill>
                      <a:schemeClr val="bg1"/>
                    </a:solidFill>
                    <a:latin typeface="Poor Story" panose="020B0604020202020204" charset="0"/>
                    <a:ea typeface="Poor Story" panose="020B0604020202020204" charset="0"/>
                    <a:cs typeface="B Yekan" panose="00000400000000000000" pitchFamily="2" charset="-78"/>
                  </a:rPr>
                  <a:t>رابطه قوی</a:t>
                </a:r>
                <a:r>
                  <a:rPr lang="en-US" sz="1600" dirty="0">
                    <a:solidFill>
                      <a:schemeClr val="bg1"/>
                    </a:solidFill>
                    <a:latin typeface="Poor Story" panose="020B0604020202020204" charset="0"/>
                    <a:ea typeface="Poor Story" panose="020B0604020202020204" charset="0"/>
                    <a:cs typeface="B Yekan" panose="00000400000000000000" pitchFamily="2" charset="-78"/>
                  </a:rPr>
                  <a:t>                </a:t>
                </a:r>
              </a:p>
              <a:p>
                <a14:m>
                  <m:oMath xmlns:m="http://schemas.openxmlformats.org/officeDocument/2006/math">
                    <m:r>
                      <a:rPr lang="en-US"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3</m:t>
                    </m:r>
                    <m:r>
                      <a:rPr lang="en-US" sz="1600" b="0" i="1" smtClean="0">
                        <a:solidFill>
                          <a:schemeClr val="bg1"/>
                        </a:solidFill>
                        <a:latin typeface="Cambria Math" panose="02040503050406030204" pitchFamily="18" charset="0"/>
                      </a:rPr>
                      <m:t>≤</m:t>
                    </m:r>
                    <m:d>
                      <m:dPr>
                        <m:begChr m:val="|"/>
                        <m:endChr m:val="|"/>
                        <m:ctrlPr>
                          <a:rPr lang="fa-IR" sz="1600" b="0" i="1" smtClean="0">
                            <a:solidFill>
                              <a:schemeClr val="bg1"/>
                            </a:solidFill>
                            <a:latin typeface="Cambria Math" panose="02040503050406030204" pitchFamily="18" charset="0"/>
                          </a:rPr>
                        </m:ctrlPr>
                      </m:dPr>
                      <m:e>
                        <m:r>
                          <a:rPr lang="fa-IR" sz="1600" b="0" i="1" smtClean="0">
                            <a:solidFill>
                              <a:schemeClr val="bg1"/>
                            </a:solidFill>
                            <a:latin typeface="Cambria Math" panose="02040503050406030204" pitchFamily="18" charset="0"/>
                          </a:rPr>
                          <m:t>𝑐𝑜𝑟𝑟</m:t>
                        </m:r>
                      </m:e>
                    </m:d>
                    <m:r>
                      <a:rPr lang="en-US" sz="1600" b="0" i="1" smtClean="0">
                        <a:solidFill>
                          <a:schemeClr val="bg1"/>
                        </a:solidFill>
                        <a:latin typeface="Cambria Math" panose="02040503050406030204" pitchFamily="18" charset="0"/>
                      </a:rPr>
                      <m:t>≤</m:t>
                    </m:r>
                    <m:r>
                      <a:rPr lang="fa-IR" sz="1600" b="0" i="1" smtClean="0">
                        <a:solidFill>
                          <a:schemeClr val="bg1"/>
                        </a:solidFill>
                        <a:latin typeface="Cambria Math" panose="02040503050406030204" pitchFamily="18" charset="0"/>
                      </a:rPr>
                      <m:t>0</m:t>
                    </m:r>
                    <m:r>
                      <a:rPr lang="fa-IR" sz="1600" b="0" i="1" smtClean="0">
                        <a:solidFill>
                          <a:schemeClr val="bg1"/>
                        </a:solidFill>
                        <a:latin typeface="Cambria Math" panose="02040503050406030204" pitchFamily="18" charset="0"/>
                      </a:rPr>
                      <m:t>.</m:t>
                    </m:r>
                    <m:r>
                      <a:rPr lang="fa-IR" sz="1600" b="0" i="1" smtClean="0">
                        <a:solidFill>
                          <a:schemeClr val="bg1"/>
                        </a:solidFill>
                        <a:latin typeface="Cambria Math" panose="02040503050406030204" pitchFamily="18" charset="0"/>
                      </a:rPr>
                      <m:t>5</m:t>
                    </m:r>
                  </m:oMath>
                </a14:m>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 </a:t>
                </a:r>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رابطه متوسط</a:t>
                </a:r>
              </a:p>
              <a:p>
                <a14:m>
                  <m:oMath xmlns:m="http://schemas.openxmlformats.org/officeDocument/2006/math">
                    <m:r>
                      <a:rPr lang="en-US"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d>
                      <m:dPr>
                        <m:begChr m:val="|"/>
                        <m:endChr m:val="|"/>
                        <m:ctrlPr>
                          <a:rPr lang="fa-IR" sz="1600" b="0" i="1" smtClean="0">
                            <a:solidFill>
                              <a:schemeClr val="bg1"/>
                            </a:solidFill>
                            <a:latin typeface="Cambria Math" panose="02040503050406030204" pitchFamily="18" charset="0"/>
                          </a:rPr>
                        </m:ctrlPr>
                      </m:dPr>
                      <m:e>
                        <m:r>
                          <a:rPr lang="fa-IR" sz="1600" b="0" i="1" smtClean="0">
                            <a:solidFill>
                              <a:schemeClr val="bg1"/>
                            </a:solidFill>
                            <a:latin typeface="Cambria Math" panose="02040503050406030204" pitchFamily="18" charset="0"/>
                          </a:rPr>
                          <m:t>𝑐𝑜𝑟𝑟</m:t>
                        </m:r>
                      </m:e>
                    </m:d>
                    <m:r>
                      <a:rPr lang="en-US" sz="1600" b="0" i="1" smtClean="0">
                        <a:solidFill>
                          <a:schemeClr val="bg1"/>
                        </a:solidFill>
                        <a:latin typeface="Cambria Math" panose="02040503050406030204" pitchFamily="18" charset="0"/>
                      </a:rPr>
                      <m:t>≤</m:t>
                    </m:r>
                    <m:r>
                      <a:rPr lang="fa-IR"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3</m:t>
                    </m:r>
                  </m:oMath>
                </a14:m>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    </a:t>
                </a:r>
                <a:r>
                  <a:rPr lang="en-US" sz="1600" dirty="0">
                    <a:solidFill>
                      <a:schemeClr val="bg1"/>
                    </a:solidFill>
                    <a:latin typeface="Poor Story" panose="020B0604020202020204" charset="0"/>
                    <a:ea typeface="Poor Story" panose="020B0604020202020204" charset="0"/>
                    <a:cs typeface="B Yekan" panose="00000400000000000000" pitchFamily="2" charset="-78"/>
                  </a:rPr>
                  <a:t> </a:t>
                </a:r>
                <a:r>
                  <a:rPr lang="fa-IR" sz="1600" dirty="0">
                    <a:solidFill>
                      <a:schemeClr val="bg1"/>
                    </a:solidFill>
                    <a:latin typeface="Poor Story" panose="020B0604020202020204" charset="0"/>
                    <a:ea typeface="Poor Story" panose="020B0604020202020204" charset="0"/>
                    <a:cs typeface="B Yekan" panose="00000400000000000000" pitchFamily="2" charset="-78"/>
                  </a:rPr>
                  <a:t>رابطه ضعیف</a:t>
                </a:r>
              </a:p>
            </p:txBody>
          </p:sp>
        </mc:Choice>
        <mc:Fallback xmlns="">
          <p:sp>
            <p:nvSpPr>
              <p:cNvPr id="2" name="TextBox 1">
                <a:extLst>
                  <a:ext uri="{FF2B5EF4-FFF2-40B4-BE49-F238E27FC236}">
                    <a16:creationId xmlns:a16="http://schemas.microsoft.com/office/drawing/2014/main" id="{16AC9645-0BCB-A8A0-9EA8-8ABB4E614673}"/>
                  </a:ext>
                </a:extLst>
              </p:cNvPr>
              <p:cNvSpPr txBox="1">
                <a:spLocks noRot="1" noChangeAspect="1" noMove="1" noResize="1" noEditPoints="1" noAdjustHandles="1" noChangeArrowheads="1" noChangeShapeType="1" noTextEdit="1"/>
              </p:cNvSpPr>
              <p:nvPr/>
            </p:nvSpPr>
            <p:spPr>
              <a:xfrm>
                <a:off x="872876" y="2357928"/>
                <a:ext cx="5044440" cy="830997"/>
              </a:xfrm>
              <a:prstGeom prst="rect">
                <a:avLst/>
              </a:prstGeom>
              <a:blipFill>
                <a:blip r:embed="rId3"/>
                <a:stretch>
                  <a:fillRect t="-5147" b="-11029"/>
                </a:stretch>
              </a:blipFill>
            </p:spPr>
            <p:txBody>
              <a:bodyPr/>
              <a:lstStyle/>
              <a:p>
                <a:r>
                  <a:rPr lang="en-US">
                    <a:noFill/>
                  </a:rPr>
                  <a:t> </a:t>
                </a:r>
              </a:p>
            </p:txBody>
          </p:sp>
        </mc:Fallback>
      </mc:AlternateContent>
      <p:sp>
        <p:nvSpPr>
          <p:cNvPr id="4" name="Google Shape;71;p14">
            <a:extLst>
              <a:ext uri="{FF2B5EF4-FFF2-40B4-BE49-F238E27FC236}">
                <a16:creationId xmlns:a16="http://schemas.microsoft.com/office/drawing/2014/main" id="{2D214CB1-BB99-21C8-25C4-33D120CB6ABE}"/>
              </a:ext>
            </a:extLst>
          </p:cNvPr>
          <p:cNvSpPr txBox="1"/>
          <p:nvPr/>
        </p:nvSpPr>
        <p:spPr>
          <a:xfrm>
            <a:off x="459811" y="3266077"/>
            <a:ext cx="8223476" cy="677078"/>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طبق محاسبات ضریب همبستگی بین قد و رتبه بازیکنان </a:t>
            </a:r>
            <a:r>
              <a:rPr lang="fa-IR" sz="1600" dirty="0" err="1">
                <a:solidFill>
                  <a:srgbClr val="FFFFFF"/>
                </a:solidFill>
                <a:latin typeface="Poor Story"/>
                <a:ea typeface="Poor Story"/>
                <a:cs typeface="B Yekan" panose="00000400000000000000" pitchFamily="2" charset="-78"/>
                <a:sym typeface="Poor Story"/>
              </a:rPr>
              <a:t>حدودا</a:t>
            </a:r>
            <a:r>
              <a:rPr lang="fa-IR" sz="1600" dirty="0">
                <a:solidFill>
                  <a:srgbClr val="FFFFFF"/>
                </a:solidFill>
                <a:latin typeface="Poor Story"/>
                <a:ea typeface="Poor Story"/>
                <a:cs typeface="B Yekan" panose="00000400000000000000" pitchFamily="2" charset="-78"/>
                <a:sym typeface="Poor Story"/>
              </a:rPr>
              <a:t> 0.01517 می باشد که در بازه آخر جا دارد.</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نتیجه رابطه ی </a:t>
            </a:r>
            <a:r>
              <a:rPr lang="fa-IR" sz="1600" b="1" dirty="0">
                <a:solidFill>
                  <a:srgbClr val="FFFFFF"/>
                </a:solidFill>
                <a:latin typeface="Poor Story"/>
                <a:ea typeface="Poor Story"/>
                <a:cs typeface="B Yekan" panose="00000400000000000000" pitchFamily="2" charset="-78"/>
                <a:sym typeface="Poor Story"/>
              </a:rPr>
              <a:t>ضعیفی</a:t>
            </a:r>
            <a:r>
              <a:rPr lang="fa-IR" sz="1600" dirty="0">
                <a:solidFill>
                  <a:srgbClr val="FFFFFF"/>
                </a:solidFill>
                <a:latin typeface="Poor Story"/>
                <a:ea typeface="Poor Story"/>
                <a:cs typeface="B Yekan" panose="00000400000000000000" pitchFamily="2" charset="-78"/>
                <a:sym typeface="Poor Story"/>
              </a:rPr>
              <a:t> بین قد و رتبه بازیکنان وجود دارد.</a:t>
            </a:r>
          </a:p>
        </p:txBody>
      </p:sp>
    </p:spTree>
    <p:extLst>
      <p:ext uri="{BB962C8B-B14F-4D97-AF65-F5344CB8AC3E}">
        <p14:creationId xmlns:p14="http://schemas.microsoft.com/office/powerpoint/2010/main" val="401090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EB50100C-6E81-745A-87CE-B96B273A6496}"/>
            </a:ext>
          </a:extLst>
        </p:cNvPr>
        <p:cNvGrpSpPr/>
        <p:nvPr/>
      </p:nvGrpSpPr>
      <p:grpSpPr>
        <a:xfrm>
          <a:off x="0" y="0"/>
          <a:ext cx="0" cy="0"/>
          <a:chOff x="0" y="0"/>
          <a:chExt cx="0" cy="0"/>
        </a:xfrm>
      </p:grpSpPr>
      <p:sp>
        <p:nvSpPr>
          <p:cNvPr id="5" name="Google Shape;122;p17">
            <a:extLst>
              <a:ext uri="{FF2B5EF4-FFF2-40B4-BE49-F238E27FC236}">
                <a16:creationId xmlns:a16="http://schemas.microsoft.com/office/drawing/2014/main" id="{7F3398E4-A196-3807-4884-79D808E157BF}"/>
              </a:ext>
            </a:extLst>
          </p:cNvPr>
          <p:cNvSpPr/>
          <p:nvPr/>
        </p:nvSpPr>
        <p:spPr>
          <a:xfrm>
            <a:off x="0" y="0"/>
            <a:ext cx="9299597"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17">
            <a:extLst>
              <a:ext uri="{FF2B5EF4-FFF2-40B4-BE49-F238E27FC236}">
                <a16:creationId xmlns:a16="http://schemas.microsoft.com/office/drawing/2014/main" id="{D2AFF501-6182-6A22-43F9-A5CC0B189C03}"/>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D0067582-316F-16BC-0BDD-C4FA7B4398FB}"/>
              </a:ext>
            </a:extLst>
          </p:cNvPr>
          <p:cNvSpPr/>
          <p:nvPr/>
        </p:nvSpPr>
        <p:spPr>
          <a:xfrm>
            <a:off x="-3197" y="943356"/>
            <a:ext cx="7787789"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B16255C5-D715-C3EF-55FF-CC746D259255}"/>
              </a:ext>
            </a:extLst>
          </p:cNvPr>
          <p:cNvSpPr txBox="1">
            <a:spLocks/>
          </p:cNvSpPr>
          <p:nvPr/>
        </p:nvSpPr>
        <p:spPr>
          <a:xfrm>
            <a:off x="676507" y="151160"/>
            <a:ext cx="447947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گیم</a:t>
            </a:r>
            <a:r>
              <a:rPr lang="fa-IR" sz="2500" dirty="0">
                <a:solidFill>
                  <a:srgbClr val="FFFFFF"/>
                </a:solidFill>
                <a:latin typeface="Tauri"/>
                <a:ea typeface="Tauri"/>
                <a:cs typeface="B Yekan" panose="00000400000000000000" pitchFamily="2" charset="-78"/>
                <a:sym typeface="Tauri"/>
              </a:rPr>
              <a:t> ها مسابقات و جنسیت بازیکنان</a:t>
            </a:r>
          </a:p>
        </p:txBody>
      </p:sp>
      <p:sp>
        <p:nvSpPr>
          <p:cNvPr id="14" name="Google Shape;167;p19">
            <a:extLst>
              <a:ext uri="{FF2B5EF4-FFF2-40B4-BE49-F238E27FC236}">
                <a16:creationId xmlns:a16="http://schemas.microsoft.com/office/drawing/2014/main" id="{FF7FC523-5A6D-D195-7C70-EB0003133ECA}"/>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84DE2CBB-D23F-8D82-CC4B-0AC8B40B2348}"/>
              </a:ext>
            </a:extLst>
          </p:cNvPr>
          <p:cNvSpPr txBox="1"/>
          <p:nvPr/>
        </p:nvSpPr>
        <p:spPr>
          <a:xfrm>
            <a:off x="78647" y="1840937"/>
            <a:ext cx="6042660" cy="240062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ابتدا به مفهوم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می پردازیم:</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در صورتی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4 امتیاز بدست آورد و حداقل 2 امتیاز از حریف جلوتر باشد یک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برده است.</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هر 6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یک ست را تشکیل می دهد و هر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برای بردن مسابقه باید 2 ست را برنده شود.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2" name="Google Shape;101;p16">
            <a:extLst>
              <a:ext uri="{FF2B5EF4-FFF2-40B4-BE49-F238E27FC236}">
                <a16:creationId xmlns:a16="http://schemas.microsoft.com/office/drawing/2014/main" id="{8851F5AA-1CB2-9A42-86F3-3AD9E1D6A8F9}"/>
              </a:ext>
            </a:extLst>
          </p:cNvPr>
          <p:cNvPicPr preferRelativeResize="0"/>
          <p:nvPr/>
        </p:nvPicPr>
        <p:blipFill rotWithShape="1">
          <a:blip r:embed="rId3">
            <a:alphaModFix/>
          </a:blip>
          <a:srcRect l="25293" r="38298"/>
          <a:stretch/>
        </p:blipFill>
        <p:spPr>
          <a:xfrm>
            <a:off x="6476511" y="1"/>
            <a:ext cx="2823086" cy="5184920"/>
          </a:xfrm>
          <a:prstGeom prst="rect">
            <a:avLst/>
          </a:prstGeom>
          <a:noFill/>
          <a:ln>
            <a:noFill/>
          </a:ln>
        </p:spPr>
      </p:pic>
      <p:sp>
        <p:nvSpPr>
          <p:cNvPr id="4" name="Google Shape;102;p16">
            <a:extLst>
              <a:ext uri="{FF2B5EF4-FFF2-40B4-BE49-F238E27FC236}">
                <a16:creationId xmlns:a16="http://schemas.microsoft.com/office/drawing/2014/main" id="{B91A52E2-EB17-71F2-1282-79F2C98BAF16}"/>
              </a:ext>
            </a:extLst>
          </p:cNvPr>
          <p:cNvSpPr/>
          <p:nvPr/>
        </p:nvSpPr>
        <p:spPr>
          <a:xfrm>
            <a:off x="6344211" y="0"/>
            <a:ext cx="132300" cy="518492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320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7" name="Google Shape;67;p14"/>
          <p:cNvPicPr preferRelativeResize="0"/>
          <p:nvPr/>
        </p:nvPicPr>
        <p:blipFill rotWithShape="1">
          <a:blip r:embed="rId3">
            <a:alphaModFix/>
          </a:blip>
          <a:srcRect t="235" r="18039" b="1435"/>
          <a:stretch/>
        </p:blipFill>
        <p:spPr>
          <a:xfrm>
            <a:off x="-24954" y="-4183"/>
            <a:ext cx="2857426" cy="5180833"/>
          </a:xfrm>
          <a:prstGeom prst="rect">
            <a:avLst/>
          </a:prstGeom>
          <a:noFill/>
          <a:ln>
            <a:noFill/>
          </a:ln>
        </p:spPr>
      </p:pic>
      <p:sp>
        <p:nvSpPr>
          <p:cNvPr id="64" name="Google Shape;64;p14"/>
          <p:cNvSpPr/>
          <p:nvPr/>
        </p:nvSpPr>
        <p:spPr>
          <a:xfrm>
            <a:off x="2807046" y="-8650"/>
            <a:ext cx="6334200" cy="25716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4"/>
          <p:cNvSpPr/>
          <p:nvPr/>
        </p:nvSpPr>
        <p:spPr>
          <a:xfrm>
            <a:off x="2817604" y="1737316"/>
            <a:ext cx="6334200" cy="3427433"/>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4"/>
          <p:cNvSpPr/>
          <p:nvPr/>
        </p:nvSpPr>
        <p:spPr>
          <a:xfrm>
            <a:off x="2683727" y="-4182"/>
            <a:ext cx="134272" cy="518083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4"/>
          <p:cNvSpPr/>
          <p:nvPr/>
        </p:nvSpPr>
        <p:spPr>
          <a:xfrm rot="-5400000">
            <a:off x="5902829" y="-1498283"/>
            <a:ext cx="132300" cy="636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14"/>
          <p:cNvSpPr txBox="1">
            <a:spLocks noGrp="1"/>
          </p:cNvSpPr>
          <p:nvPr>
            <p:ph type="title"/>
          </p:nvPr>
        </p:nvSpPr>
        <p:spPr>
          <a:xfrm>
            <a:off x="6933351" y="312675"/>
            <a:ext cx="2060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a-IR" dirty="0">
                <a:solidFill>
                  <a:srgbClr val="FFFFFF"/>
                </a:solidFill>
                <a:latin typeface="Tauri"/>
                <a:ea typeface="Tauri"/>
                <a:cs typeface="B Yekan" panose="00000400000000000000" pitchFamily="2" charset="-78"/>
                <a:sym typeface="Tauri"/>
              </a:rPr>
              <a:t>معرفی داده</a:t>
            </a:r>
            <a:endParaRPr dirty="0">
              <a:solidFill>
                <a:srgbClr val="FFFFFF"/>
              </a:solidFill>
              <a:latin typeface="Tauri"/>
              <a:ea typeface="Tauri"/>
              <a:cs typeface="B Yekan" panose="00000400000000000000" pitchFamily="2" charset="-78"/>
              <a:sym typeface="Tauri"/>
            </a:endParaRPr>
          </a:p>
        </p:txBody>
      </p:sp>
      <p:sp>
        <p:nvSpPr>
          <p:cNvPr id="71" name="Google Shape;71;p14"/>
          <p:cNvSpPr txBox="1"/>
          <p:nvPr/>
        </p:nvSpPr>
        <p:spPr>
          <a:xfrm>
            <a:off x="3195311" y="857181"/>
            <a:ext cx="5292600" cy="615523"/>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fa-IR" dirty="0">
                <a:solidFill>
                  <a:srgbClr val="FFFFFF"/>
                </a:solidFill>
                <a:latin typeface="Poor Story"/>
                <a:ea typeface="Poor Story"/>
                <a:cs typeface="B Yekan" panose="00000400000000000000" pitchFamily="2" charset="-78"/>
                <a:sym typeface="Poor Story"/>
              </a:rPr>
              <a:t>این مجموعه داده از سایت </a:t>
            </a:r>
            <a:r>
              <a:rPr lang="en-US" dirty="0">
                <a:solidFill>
                  <a:srgbClr val="FFFFFF"/>
                </a:solidFill>
                <a:latin typeface="Poor Story"/>
                <a:ea typeface="Poor Story"/>
                <a:cs typeface="B Yekan" panose="00000400000000000000" pitchFamily="2" charset="-78"/>
                <a:sym typeface="Poor Story"/>
              </a:rPr>
              <a:t>sofascore.com</a:t>
            </a:r>
            <a:r>
              <a:rPr lang="fa-IR" dirty="0">
                <a:solidFill>
                  <a:srgbClr val="FFFFFF"/>
                </a:solidFill>
                <a:latin typeface="Poor Story"/>
                <a:ea typeface="Poor Story"/>
                <a:cs typeface="B Yekan" panose="00000400000000000000" pitchFamily="2" charset="-78"/>
                <a:sym typeface="Poor Story"/>
              </a:rPr>
              <a:t> جمع آوری شده و شامل اطلاعات مربوط به بازیکنان تنیس، مسابقات، رده بندی و موارد دیگر می باشد.</a:t>
            </a:r>
            <a:endParaRPr dirty="0">
              <a:solidFill>
                <a:srgbClr val="FFFFFF"/>
              </a:solidFill>
              <a:latin typeface="Poor Story"/>
              <a:ea typeface="Poor Story"/>
              <a:cs typeface="B Yekan" panose="00000400000000000000" pitchFamily="2" charset="-78"/>
              <a:sym typeface="Poor Story"/>
            </a:endParaRPr>
          </a:p>
        </p:txBody>
      </p:sp>
      <p:pic>
        <p:nvPicPr>
          <p:cNvPr id="75" name="Google Shape;75;p14"/>
          <p:cNvPicPr preferRelativeResize="0"/>
          <p:nvPr/>
        </p:nvPicPr>
        <p:blipFill>
          <a:blip r:embed="rId4">
            <a:alphaModFix amt="60000"/>
          </a:blip>
          <a:stretch>
            <a:fillRect/>
          </a:stretch>
        </p:blipFill>
        <p:spPr>
          <a:xfrm>
            <a:off x="4069599" y="3858944"/>
            <a:ext cx="540000" cy="540000"/>
          </a:xfrm>
          <a:prstGeom prst="rect">
            <a:avLst/>
          </a:prstGeom>
          <a:noFill/>
          <a:ln>
            <a:noFill/>
          </a:ln>
        </p:spPr>
      </p:pic>
      <p:pic>
        <p:nvPicPr>
          <p:cNvPr id="76" name="Google Shape;76;p14"/>
          <p:cNvPicPr preferRelativeResize="0"/>
          <p:nvPr/>
        </p:nvPicPr>
        <p:blipFill>
          <a:blip r:embed="rId5">
            <a:alphaModFix amt="60000"/>
          </a:blip>
          <a:stretch>
            <a:fillRect/>
          </a:stretch>
        </p:blipFill>
        <p:spPr>
          <a:xfrm>
            <a:off x="5841611" y="3858944"/>
            <a:ext cx="545400" cy="540000"/>
          </a:xfrm>
          <a:prstGeom prst="rect">
            <a:avLst/>
          </a:prstGeom>
          <a:noFill/>
          <a:ln>
            <a:noFill/>
          </a:ln>
        </p:spPr>
      </p:pic>
      <p:pic>
        <p:nvPicPr>
          <p:cNvPr id="77" name="Google Shape;77;p14"/>
          <p:cNvPicPr preferRelativeResize="0"/>
          <p:nvPr/>
        </p:nvPicPr>
        <p:blipFill>
          <a:blip r:embed="rId6">
            <a:alphaModFix amt="60000"/>
          </a:blip>
          <a:stretch>
            <a:fillRect/>
          </a:stretch>
        </p:blipFill>
        <p:spPr>
          <a:xfrm>
            <a:off x="7587174" y="3858944"/>
            <a:ext cx="540000" cy="540000"/>
          </a:xfrm>
          <a:prstGeom prst="rect">
            <a:avLst/>
          </a:prstGeom>
          <a:noFill/>
          <a:ln>
            <a:noFill/>
          </a:ln>
        </p:spPr>
      </p:pic>
      <p:sp>
        <p:nvSpPr>
          <p:cNvPr id="2" name="Google Shape;70;p14">
            <a:extLst>
              <a:ext uri="{FF2B5EF4-FFF2-40B4-BE49-F238E27FC236}">
                <a16:creationId xmlns:a16="http://schemas.microsoft.com/office/drawing/2014/main" id="{EF40708C-1710-03CE-5B8B-650B2D210B9F}"/>
              </a:ext>
            </a:extLst>
          </p:cNvPr>
          <p:cNvSpPr txBox="1">
            <a:spLocks/>
          </p:cNvSpPr>
          <p:nvPr/>
        </p:nvSpPr>
        <p:spPr>
          <a:xfrm>
            <a:off x="6998153" y="2191635"/>
            <a:ext cx="20601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a-IR" sz="2500" dirty="0">
                <a:solidFill>
                  <a:srgbClr val="FFFFFF"/>
                </a:solidFill>
                <a:latin typeface="Tauri"/>
                <a:ea typeface="Tauri"/>
                <a:cs typeface="B Yekan" panose="00000400000000000000" pitchFamily="2" charset="-78"/>
                <a:sym typeface="Tauri"/>
              </a:rPr>
              <a:t>هدف تحلیل</a:t>
            </a:r>
          </a:p>
        </p:txBody>
      </p:sp>
      <p:sp>
        <p:nvSpPr>
          <p:cNvPr id="3" name="Google Shape;71;p14">
            <a:extLst>
              <a:ext uri="{FF2B5EF4-FFF2-40B4-BE49-F238E27FC236}">
                <a16:creationId xmlns:a16="http://schemas.microsoft.com/office/drawing/2014/main" id="{393396AA-3349-731B-4378-6EB2DBD04873}"/>
              </a:ext>
            </a:extLst>
          </p:cNvPr>
          <p:cNvSpPr txBox="1"/>
          <p:nvPr/>
        </p:nvSpPr>
        <p:spPr>
          <a:xfrm>
            <a:off x="3195311" y="2775751"/>
            <a:ext cx="5292600" cy="830966"/>
          </a:xfrm>
          <a:prstGeom prst="rect">
            <a:avLst/>
          </a:prstGeom>
          <a:noFill/>
          <a:ln>
            <a:noFill/>
          </a:ln>
        </p:spPr>
        <p:txBody>
          <a:bodyPr spcFirstLastPara="1" wrap="square" lIns="91425" tIns="91425" rIns="91425" bIns="91425" anchor="t" anchorCtr="0">
            <a:spAutoFit/>
          </a:bodyPr>
          <a:lstStyle/>
          <a:p>
            <a:pPr marL="0" lvl="0" indent="0" algn="r" rtl="1">
              <a:spcBef>
                <a:spcPts val="0"/>
              </a:spcBef>
              <a:spcAft>
                <a:spcPts val="0"/>
              </a:spcAft>
              <a:buNone/>
            </a:pPr>
            <a:r>
              <a:rPr lang="fa-IR" dirty="0">
                <a:solidFill>
                  <a:srgbClr val="FFFFFF"/>
                </a:solidFill>
                <a:latin typeface="Poor Story"/>
                <a:ea typeface="Poor Story"/>
                <a:cs typeface="B Yekan" panose="00000400000000000000" pitchFamily="2" charset="-78"/>
                <a:sym typeface="Poor Story"/>
              </a:rPr>
              <a:t>هدف این تحلیل بررسی تاثیر قد، راست دست یا چپ دست بودن، رده بندی و موارد دیگر در برد یا خطاهای بازیکنان می باشد. همچنین عملکرد بازیکنان نیز در این تحلیل بررسی شده است.</a:t>
            </a:r>
            <a:endParaRPr dirty="0">
              <a:solidFill>
                <a:srgbClr val="FFFFFF"/>
              </a:solidFill>
              <a:latin typeface="Poor Story"/>
              <a:ea typeface="Poor Story"/>
              <a:cs typeface="B Yekan" panose="00000400000000000000" pitchFamily="2" charset="-78"/>
              <a:sym typeface="Poor Stor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C98C0C12-60FA-3E81-2A14-034690C3BDEE}"/>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27D23C0F-39E8-74D9-A1AE-43562E162B7E}"/>
              </a:ext>
            </a:extLst>
          </p:cNvPr>
          <p:cNvSpPr/>
          <p:nvPr/>
        </p:nvSpPr>
        <p:spPr>
          <a:xfrm>
            <a:off x="7784592" y="0"/>
            <a:ext cx="1359408"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6B106361-BCEA-93D3-0538-75FC4E422709}"/>
              </a:ext>
            </a:extLst>
          </p:cNvPr>
          <p:cNvSpPr/>
          <p:nvPr/>
        </p:nvSpPr>
        <p:spPr>
          <a:xfrm>
            <a:off x="-3197" y="0"/>
            <a:ext cx="8568077"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4386023A-C548-1904-06C0-59C084B18F41}"/>
              </a:ext>
            </a:extLst>
          </p:cNvPr>
          <p:cNvSpPr txBox="1">
            <a:spLocks/>
          </p:cNvSpPr>
          <p:nvPr/>
        </p:nvSpPr>
        <p:spPr>
          <a:xfrm>
            <a:off x="194775" y="13347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err="1">
                <a:solidFill>
                  <a:srgbClr val="FFFFFF"/>
                </a:solidFill>
                <a:latin typeface="Tauri"/>
                <a:ea typeface="Tauri"/>
                <a:cs typeface="B Yekan" panose="00000400000000000000" pitchFamily="2" charset="-78"/>
                <a:sym typeface="Tauri"/>
              </a:rPr>
              <a:t>گیم</a:t>
            </a:r>
            <a:r>
              <a:rPr lang="fa-IR" sz="2500" dirty="0">
                <a:solidFill>
                  <a:srgbClr val="FFFFFF"/>
                </a:solidFill>
                <a:latin typeface="Tauri"/>
                <a:ea typeface="Tauri"/>
                <a:cs typeface="B Yekan" panose="00000400000000000000" pitchFamily="2" charset="-78"/>
                <a:sym typeface="Tauri"/>
              </a:rPr>
              <a:t> ها مسابقات و جنسیت بازیکنان</a:t>
            </a:r>
          </a:p>
        </p:txBody>
      </p:sp>
      <p:sp>
        <p:nvSpPr>
          <p:cNvPr id="14" name="Google Shape;167;p19">
            <a:extLst>
              <a:ext uri="{FF2B5EF4-FFF2-40B4-BE49-F238E27FC236}">
                <a16:creationId xmlns:a16="http://schemas.microsoft.com/office/drawing/2014/main" id="{874AED5B-22A4-5D21-513C-8085E95D4B76}"/>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BBECEA2F-780F-5CC1-D525-8D9E599EC4E7}"/>
              </a:ext>
            </a:extLst>
          </p:cNvPr>
          <p:cNvSpPr txBox="1"/>
          <p:nvPr/>
        </p:nvSpPr>
        <p:spPr>
          <a:xfrm>
            <a:off x="5574254" y="1325880"/>
            <a:ext cx="2893238" cy="338551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مسابقات خانم ها حداکثر 3 ست و مسابقات آقایان حداکثر 5 ست دارند. </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اما میانگین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های آقایان و خانم ها در سه ست اول تفاوت چندانی ندارد.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برای ست 4 و 5 میزان </a:t>
            </a:r>
            <a:r>
              <a:rPr lang="fa-IR" sz="1600" dirty="0" err="1">
                <a:solidFill>
                  <a:srgbClr val="FFFFFF"/>
                </a:solidFill>
                <a:latin typeface="Poor Story"/>
                <a:ea typeface="Poor Story"/>
                <a:cs typeface="B Yekan" panose="00000400000000000000" pitchFamily="2" charset="-78"/>
                <a:sym typeface="Poor Story"/>
              </a:rPr>
              <a:t>گیم</a:t>
            </a:r>
            <a:r>
              <a:rPr lang="fa-IR" sz="1600" dirty="0">
                <a:solidFill>
                  <a:srgbClr val="FFFFFF"/>
                </a:solidFill>
                <a:latin typeface="Poor Story"/>
                <a:ea typeface="Poor Story"/>
                <a:cs typeface="B Yekan" panose="00000400000000000000" pitchFamily="2" charset="-78"/>
                <a:sym typeface="Poor Story"/>
              </a:rPr>
              <a:t> ها بیشتر از قبل بوده است که نشاندهنده رقابتی تر بودن مسابقات 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3" name="Picture 2">
            <a:extLst>
              <a:ext uri="{FF2B5EF4-FFF2-40B4-BE49-F238E27FC236}">
                <a16:creationId xmlns:a16="http://schemas.microsoft.com/office/drawing/2014/main" id="{875992A0-FFBE-8387-37AD-27DEC674D6E8}"/>
              </a:ext>
            </a:extLst>
          </p:cNvPr>
          <p:cNvPicPr>
            <a:picLocks noChangeAspect="1"/>
          </p:cNvPicPr>
          <p:nvPr/>
        </p:nvPicPr>
        <p:blipFill>
          <a:blip r:embed="rId3"/>
          <a:stretch>
            <a:fillRect/>
          </a:stretch>
        </p:blipFill>
        <p:spPr>
          <a:xfrm>
            <a:off x="258715" y="1238186"/>
            <a:ext cx="5315539" cy="3495701"/>
          </a:xfrm>
          <a:prstGeom prst="rect">
            <a:avLst/>
          </a:prstGeom>
        </p:spPr>
      </p:pic>
      <p:sp>
        <p:nvSpPr>
          <p:cNvPr id="4" name="Google Shape;102;p16">
            <a:extLst>
              <a:ext uri="{FF2B5EF4-FFF2-40B4-BE49-F238E27FC236}">
                <a16:creationId xmlns:a16="http://schemas.microsoft.com/office/drawing/2014/main" id="{C762D304-727E-FEF8-82C2-A58B42CED51E}"/>
              </a:ext>
            </a:extLst>
          </p:cNvPr>
          <p:cNvSpPr/>
          <p:nvPr/>
        </p:nvSpPr>
        <p:spPr>
          <a:xfrm>
            <a:off x="8498730"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307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794B87FE-EF54-59C7-032F-28527ADADE1A}"/>
            </a:ext>
          </a:extLst>
        </p:cNvPr>
        <p:cNvGrpSpPr/>
        <p:nvPr/>
      </p:nvGrpSpPr>
      <p:grpSpPr>
        <a:xfrm>
          <a:off x="0" y="0"/>
          <a:ext cx="0" cy="0"/>
          <a:chOff x="0" y="0"/>
          <a:chExt cx="0" cy="0"/>
        </a:xfrm>
      </p:grpSpPr>
      <p:sp>
        <p:nvSpPr>
          <p:cNvPr id="10" name="Google Shape;123;p17">
            <a:extLst>
              <a:ext uri="{FF2B5EF4-FFF2-40B4-BE49-F238E27FC236}">
                <a16:creationId xmlns:a16="http://schemas.microsoft.com/office/drawing/2014/main" id="{3ABE65E9-871E-5A42-7853-F88F58FA5568}"/>
              </a:ext>
            </a:extLst>
          </p:cNvPr>
          <p:cNvSpPr/>
          <p:nvPr/>
        </p:nvSpPr>
        <p:spPr>
          <a:xfrm>
            <a:off x="-3197"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DFA81841-31C6-FBDD-CFC1-253294B84A0F}"/>
              </a:ext>
            </a:extLst>
          </p:cNvPr>
          <p:cNvSpPr/>
          <p:nvPr/>
        </p:nvSpPr>
        <p:spPr>
          <a:xfrm>
            <a:off x="0" y="939000"/>
            <a:ext cx="9144000" cy="4204499"/>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BC7294CC-DEAB-BD39-0EA6-7AE16F34D539}"/>
              </a:ext>
            </a:extLst>
          </p:cNvPr>
          <p:cNvSpPr txBox="1">
            <a:spLocks/>
          </p:cNvSpPr>
          <p:nvPr/>
        </p:nvSpPr>
        <p:spPr>
          <a:xfrm>
            <a:off x="2103863" y="11700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زمین مسابقات</a:t>
            </a:r>
          </a:p>
        </p:txBody>
      </p:sp>
      <p:sp>
        <p:nvSpPr>
          <p:cNvPr id="14" name="Google Shape;167;p19">
            <a:extLst>
              <a:ext uri="{FF2B5EF4-FFF2-40B4-BE49-F238E27FC236}">
                <a16:creationId xmlns:a16="http://schemas.microsoft.com/office/drawing/2014/main" id="{73338CAE-9CE2-8736-980E-DEECCC13D542}"/>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A3646AB4-1B09-75BA-3ED5-A44C3A0A4CB5}"/>
              </a:ext>
            </a:extLst>
          </p:cNvPr>
          <p:cNvSpPr txBox="1"/>
          <p:nvPr/>
        </p:nvSpPr>
        <p:spPr>
          <a:xfrm>
            <a:off x="3620428" y="1247633"/>
            <a:ext cx="5368099" cy="240062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به طور کلی برای هر </a:t>
            </a:r>
            <a:r>
              <a:rPr lang="fa-IR" sz="1600" dirty="0" err="1">
                <a:solidFill>
                  <a:srgbClr val="FFFFFF"/>
                </a:solidFill>
                <a:latin typeface="Poor Story"/>
                <a:ea typeface="Poor Story"/>
                <a:cs typeface="B Yekan" panose="00000400000000000000" pitchFamily="2" charset="-78"/>
                <a:sym typeface="Poor Story"/>
              </a:rPr>
              <a:t>تورنمنت</a:t>
            </a:r>
            <a:r>
              <a:rPr lang="fa-IR" sz="1600" dirty="0">
                <a:solidFill>
                  <a:srgbClr val="FFFFFF"/>
                </a:solidFill>
                <a:latin typeface="Poor Story"/>
                <a:ea typeface="Poor Story"/>
                <a:cs typeface="B Yekan" panose="00000400000000000000" pitchFamily="2" charset="-78"/>
                <a:sym typeface="Poor Story"/>
              </a:rPr>
              <a:t> ممکن است از جنس های مختلفی برای ساخت زمین تنیس استفاده کرد.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زمین خاکی رسی با</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73.36% رایج ترین نوع زمین</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تنیس</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پس از آن زمین هارد کورت در فضای</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باز با 24.81% و  زمین های هارد کورت</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سرپوشیده و زمین مصنوعی فضای باز با</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1.83% در رتبه های بعدی قرار دارند.</a:t>
            </a:r>
            <a:endParaRPr lang="en-US" sz="1600" dirty="0">
              <a:solidFill>
                <a:srgbClr val="FFFFFF"/>
              </a:solidFill>
              <a:latin typeface="Poor Story"/>
              <a:ea typeface="Poor Story"/>
              <a:cs typeface="B Traffic" panose="00000400000000000000" pitchFamily="2" charset="-78"/>
              <a:sym typeface="Poor Story"/>
            </a:endParaRPr>
          </a:p>
        </p:txBody>
      </p:sp>
      <p:pic>
        <p:nvPicPr>
          <p:cNvPr id="5" name="Picture 4" descr="A tennis court with trees in the background&#10;&#10;AI-generated content may be incorrect.">
            <a:extLst>
              <a:ext uri="{FF2B5EF4-FFF2-40B4-BE49-F238E27FC236}">
                <a16:creationId xmlns:a16="http://schemas.microsoft.com/office/drawing/2014/main" id="{319D366C-9829-CD14-9E26-E68FDDA4C5B9}"/>
              </a:ext>
            </a:extLst>
          </p:cNvPr>
          <p:cNvPicPr>
            <a:picLocks noChangeAspect="1"/>
          </p:cNvPicPr>
          <p:nvPr/>
        </p:nvPicPr>
        <p:blipFill>
          <a:blip r:embed="rId3"/>
          <a:stretch>
            <a:fillRect/>
          </a:stretch>
        </p:blipFill>
        <p:spPr>
          <a:xfrm>
            <a:off x="-6394" y="0"/>
            <a:ext cx="2893219" cy="5143500"/>
          </a:xfrm>
          <a:prstGeom prst="rect">
            <a:avLst/>
          </a:prstGeom>
        </p:spPr>
      </p:pic>
      <p:sp>
        <p:nvSpPr>
          <p:cNvPr id="7" name="Google Shape;102;p16">
            <a:extLst>
              <a:ext uri="{FF2B5EF4-FFF2-40B4-BE49-F238E27FC236}">
                <a16:creationId xmlns:a16="http://schemas.microsoft.com/office/drawing/2014/main" id="{92D7F614-15BC-1A99-C357-2C546CA5FAD3}"/>
              </a:ext>
            </a:extLst>
          </p:cNvPr>
          <p:cNvSpPr/>
          <p:nvPr/>
        </p:nvSpPr>
        <p:spPr>
          <a:xfrm>
            <a:off x="282067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645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32646746-5E43-93D9-AF57-F6B9D210C520}"/>
            </a:ext>
          </a:extLst>
        </p:cNvPr>
        <p:cNvGrpSpPr/>
        <p:nvPr/>
      </p:nvGrpSpPr>
      <p:grpSpPr>
        <a:xfrm>
          <a:off x="0" y="0"/>
          <a:ext cx="0" cy="0"/>
          <a:chOff x="0" y="0"/>
          <a:chExt cx="0" cy="0"/>
        </a:xfrm>
      </p:grpSpPr>
      <p:sp>
        <p:nvSpPr>
          <p:cNvPr id="6" name="Google Shape;123;p17">
            <a:extLst>
              <a:ext uri="{FF2B5EF4-FFF2-40B4-BE49-F238E27FC236}">
                <a16:creationId xmlns:a16="http://schemas.microsoft.com/office/drawing/2014/main" id="{A107D230-0CCF-82FF-E0BA-942DA6376971}"/>
              </a:ext>
            </a:extLst>
          </p:cNvPr>
          <p:cNvSpPr/>
          <p:nvPr/>
        </p:nvSpPr>
        <p:spPr>
          <a:xfrm>
            <a:off x="1356211" y="0"/>
            <a:ext cx="7787789"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1A35455F-40E8-819D-EEEF-66B73655DC7E}"/>
              </a:ext>
            </a:extLst>
          </p:cNvPr>
          <p:cNvSpPr/>
          <p:nvPr/>
        </p:nvSpPr>
        <p:spPr>
          <a:xfrm>
            <a:off x="0" y="901936"/>
            <a:ext cx="9144000" cy="4241564"/>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653D589C-DC0B-26BD-2A36-539EAD154171}"/>
              </a:ext>
            </a:extLst>
          </p:cNvPr>
          <p:cNvSpPr txBox="1">
            <a:spLocks/>
          </p:cNvSpPr>
          <p:nvPr/>
        </p:nvSpPr>
        <p:spPr>
          <a:xfrm>
            <a:off x="2592695" y="117000"/>
            <a:ext cx="631103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درصد برد در مقابل 10 حریف رتبه اول</a:t>
            </a:r>
          </a:p>
        </p:txBody>
      </p:sp>
      <p:sp>
        <p:nvSpPr>
          <p:cNvPr id="14" name="Google Shape;167;p19">
            <a:extLst>
              <a:ext uri="{FF2B5EF4-FFF2-40B4-BE49-F238E27FC236}">
                <a16:creationId xmlns:a16="http://schemas.microsoft.com/office/drawing/2014/main" id="{EAAAFF81-9BD1-7E69-5474-4E1BB425628C}"/>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81DA792-487F-C749-89B8-795905A5FCD0}"/>
              </a:ext>
            </a:extLst>
          </p:cNvPr>
          <p:cNvPicPr>
            <a:picLocks noChangeAspect="1"/>
          </p:cNvPicPr>
          <p:nvPr/>
        </p:nvPicPr>
        <p:blipFill>
          <a:blip r:embed="rId3"/>
          <a:srcRect l="9496" r="15365"/>
          <a:stretch/>
        </p:blipFill>
        <p:spPr>
          <a:xfrm>
            <a:off x="0" y="0"/>
            <a:ext cx="1900949" cy="5143500"/>
          </a:xfrm>
          <a:prstGeom prst="rect">
            <a:avLst/>
          </a:prstGeom>
        </p:spPr>
      </p:pic>
      <p:sp>
        <p:nvSpPr>
          <p:cNvPr id="4" name="Google Shape;102;p16">
            <a:extLst>
              <a:ext uri="{FF2B5EF4-FFF2-40B4-BE49-F238E27FC236}">
                <a16:creationId xmlns:a16="http://schemas.microsoft.com/office/drawing/2014/main" id="{461DDF0C-866A-65CA-AA26-33C297402BFF}"/>
              </a:ext>
            </a:extLst>
          </p:cNvPr>
          <p:cNvSpPr/>
          <p:nvPr/>
        </p:nvSpPr>
        <p:spPr>
          <a:xfrm>
            <a:off x="1895224"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p14">
            <a:extLst>
              <a:ext uri="{FF2B5EF4-FFF2-40B4-BE49-F238E27FC236}">
                <a16:creationId xmlns:a16="http://schemas.microsoft.com/office/drawing/2014/main" id="{1E3793B9-8551-25A4-4E06-BF901B7A1745}"/>
              </a:ext>
            </a:extLst>
          </p:cNvPr>
          <p:cNvSpPr txBox="1"/>
          <p:nvPr/>
        </p:nvSpPr>
        <p:spPr>
          <a:xfrm>
            <a:off x="2179321" y="1844040"/>
            <a:ext cx="6858000" cy="2154406"/>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برای این سوال دو دسته از بازیکنان را می توان در نظر گرفت:</a:t>
            </a:r>
          </a:p>
          <a:p>
            <a:pPr lvl="1" algn="r" rtl="1">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1" algn="r" rtl="1">
              <a:buClr>
                <a:schemeClr val="bg1"/>
              </a:buClr>
            </a:pPr>
            <a:r>
              <a:rPr lang="fa-IR" sz="1600" dirty="0">
                <a:solidFill>
                  <a:srgbClr val="FFFFFF"/>
                </a:solidFill>
                <a:latin typeface="Poor Story"/>
                <a:ea typeface="Poor Story"/>
                <a:cs typeface="B Yekan" panose="00000400000000000000" pitchFamily="2" charset="-78"/>
                <a:sym typeface="Poor Story"/>
              </a:rPr>
              <a:t>  1. بازیکنان برتر و </a:t>
            </a:r>
            <a:r>
              <a:rPr lang="fa-IR" sz="1600" dirty="0" err="1">
                <a:solidFill>
                  <a:srgbClr val="FFFFFF"/>
                </a:solidFill>
                <a:latin typeface="Poor Story"/>
                <a:ea typeface="Poor Story"/>
                <a:cs typeface="B Yekan" panose="00000400000000000000" pitchFamily="2" charset="-78"/>
                <a:sym typeface="Poor Story"/>
              </a:rPr>
              <a:t>بازیکنانی</a:t>
            </a:r>
            <a:r>
              <a:rPr lang="fa-IR" sz="1600" dirty="0">
                <a:solidFill>
                  <a:srgbClr val="FFFFFF"/>
                </a:solidFill>
                <a:latin typeface="Poor Story"/>
                <a:ea typeface="Poor Story"/>
                <a:cs typeface="B Yekan" panose="00000400000000000000" pitchFamily="2" charset="-78"/>
                <a:sym typeface="Poor Story"/>
              </a:rPr>
              <a:t> که با 10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برتر مسابقه داشتند. </a:t>
            </a:r>
          </a:p>
          <a:p>
            <a:pPr lvl="1" algn="r" rtl="1">
              <a:buClr>
                <a:schemeClr val="bg1"/>
              </a:buClr>
            </a:pPr>
            <a:r>
              <a:rPr lang="fa-IR" sz="1600" dirty="0">
                <a:solidFill>
                  <a:srgbClr val="FFFFFF"/>
                </a:solidFill>
                <a:latin typeface="Poor Story"/>
                <a:ea typeface="Poor Story"/>
                <a:cs typeface="B Yekan" panose="00000400000000000000" pitchFamily="2" charset="-78"/>
                <a:sym typeface="Poor Story"/>
              </a:rPr>
              <a:t>  2. </a:t>
            </a:r>
            <a:r>
              <a:rPr lang="fa-IR" sz="1600" dirty="0" err="1">
                <a:solidFill>
                  <a:srgbClr val="FFFFFF"/>
                </a:solidFill>
                <a:latin typeface="Poor Story"/>
                <a:ea typeface="Poor Story"/>
                <a:cs typeface="B Yekan" panose="00000400000000000000" pitchFamily="2" charset="-78"/>
                <a:sym typeface="Poor Story"/>
              </a:rPr>
              <a:t>بازیکنانی</a:t>
            </a:r>
            <a:r>
              <a:rPr lang="fa-IR" sz="1600" dirty="0">
                <a:solidFill>
                  <a:srgbClr val="FFFFFF"/>
                </a:solidFill>
                <a:latin typeface="Poor Story"/>
                <a:ea typeface="Poor Story"/>
                <a:cs typeface="B Yekan" panose="00000400000000000000" pitchFamily="2" charset="-78"/>
                <a:sym typeface="Poor Story"/>
              </a:rPr>
              <a:t> که با 10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برتر مسابقه داشتند. (بدون در نظر گرفتن 10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برتر)</a:t>
            </a:r>
          </a:p>
          <a:p>
            <a:pPr lvl="1" algn="r" rtl="1">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1" algn="r" rtl="1">
              <a:buClr>
                <a:schemeClr val="bg1"/>
              </a:buClr>
            </a:pPr>
            <a:r>
              <a:rPr lang="fa-IR" sz="1600" dirty="0">
                <a:solidFill>
                  <a:srgbClr val="FFFFFF"/>
                </a:solidFill>
                <a:latin typeface="Poor Story"/>
                <a:ea typeface="Poor Story"/>
                <a:cs typeface="B Yekan" panose="00000400000000000000" pitchFamily="2" charset="-78"/>
                <a:sym typeface="Poor Story"/>
              </a:rPr>
              <a:t>در این تحلیل از هر دو روش بررسی خواهیم کرد.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endParaRPr lang="fa-IR" sz="1600" dirty="0">
              <a:solidFill>
                <a:srgbClr val="FFFFFF"/>
              </a:solidFill>
              <a:latin typeface="Poor Story"/>
              <a:ea typeface="Poor Story"/>
              <a:cs typeface="B Traffic" panose="00000400000000000000" pitchFamily="2" charset="-78"/>
              <a:sym typeface="Poor Story"/>
            </a:endParaRPr>
          </a:p>
        </p:txBody>
      </p:sp>
    </p:spTree>
    <p:extLst>
      <p:ext uri="{BB962C8B-B14F-4D97-AF65-F5344CB8AC3E}">
        <p14:creationId xmlns:p14="http://schemas.microsoft.com/office/powerpoint/2010/main" val="3020700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2E2E30CF-4B01-047D-C16E-E80EA6B4CB82}"/>
            </a:ext>
          </a:extLst>
        </p:cNvPr>
        <p:cNvGrpSpPr/>
        <p:nvPr/>
      </p:nvGrpSpPr>
      <p:grpSpPr>
        <a:xfrm>
          <a:off x="0" y="0"/>
          <a:ext cx="0" cy="0"/>
          <a:chOff x="0" y="0"/>
          <a:chExt cx="0" cy="0"/>
        </a:xfrm>
      </p:grpSpPr>
      <p:sp>
        <p:nvSpPr>
          <p:cNvPr id="6" name="Google Shape;123;p17">
            <a:extLst>
              <a:ext uri="{FF2B5EF4-FFF2-40B4-BE49-F238E27FC236}">
                <a16:creationId xmlns:a16="http://schemas.microsoft.com/office/drawing/2014/main" id="{DF579694-D411-7474-30F4-00C786BD0A86}"/>
              </a:ext>
            </a:extLst>
          </p:cNvPr>
          <p:cNvSpPr/>
          <p:nvPr/>
        </p:nvSpPr>
        <p:spPr>
          <a:xfrm>
            <a:off x="1" y="0"/>
            <a:ext cx="9144000"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E88AA665-C1BD-BA2D-FC92-C6B26DAF2A10}"/>
              </a:ext>
            </a:extLst>
          </p:cNvPr>
          <p:cNvSpPr/>
          <p:nvPr/>
        </p:nvSpPr>
        <p:spPr>
          <a:xfrm>
            <a:off x="0" y="901936"/>
            <a:ext cx="9144000" cy="4241564"/>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36ECAA28-6312-65A0-FE31-61D0A15EC5F1}"/>
              </a:ext>
            </a:extLst>
          </p:cNvPr>
          <p:cNvSpPr txBox="1">
            <a:spLocks/>
          </p:cNvSpPr>
          <p:nvPr/>
        </p:nvSpPr>
        <p:spPr>
          <a:xfrm>
            <a:off x="1416483" y="117000"/>
            <a:ext cx="631103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درصد برد در مقابل 10 حریف رتبه اول</a:t>
            </a:r>
          </a:p>
        </p:txBody>
      </p:sp>
      <p:sp>
        <p:nvSpPr>
          <p:cNvPr id="14" name="Google Shape;167;p19">
            <a:extLst>
              <a:ext uri="{FF2B5EF4-FFF2-40B4-BE49-F238E27FC236}">
                <a16:creationId xmlns:a16="http://schemas.microsoft.com/office/drawing/2014/main" id="{976D52F8-943A-957E-8140-A6C92094734A}"/>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p14">
            <a:extLst>
              <a:ext uri="{FF2B5EF4-FFF2-40B4-BE49-F238E27FC236}">
                <a16:creationId xmlns:a16="http://schemas.microsoft.com/office/drawing/2014/main" id="{26350C94-B1A8-1F79-76BE-75378E810C0F}"/>
              </a:ext>
            </a:extLst>
          </p:cNvPr>
          <p:cNvSpPr txBox="1"/>
          <p:nvPr/>
        </p:nvSpPr>
        <p:spPr>
          <a:xfrm>
            <a:off x="519087" y="1034238"/>
            <a:ext cx="8481061" cy="141574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صورتی که بازیکنان برتر را در تحلیل در نظر بگیریم</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Iga Swiatek</a:t>
            </a:r>
            <a:r>
              <a:rPr lang="fa-IR" sz="1600" dirty="0">
                <a:solidFill>
                  <a:srgbClr val="FFFFFF"/>
                </a:solidFill>
                <a:latin typeface="Poor Story"/>
                <a:ea typeface="Poor Story"/>
                <a:cs typeface="B Yekan" panose="00000400000000000000" pitchFamily="2" charset="-78"/>
                <a:sym typeface="Poor Story"/>
              </a:rPr>
              <a:t> با 100% برد 9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err="1">
                <a:solidFill>
                  <a:srgbClr val="FFFFFF"/>
                </a:solidFill>
                <a:latin typeface="Poor Story"/>
                <a:ea typeface="Poor Story"/>
                <a:cs typeface="B Yekan" panose="00000400000000000000" pitchFamily="2" charset="-78"/>
                <a:sym typeface="Poor Story"/>
              </a:rPr>
              <a:t>Aryna</a:t>
            </a:r>
            <a:r>
              <a:rPr lang="en-US" sz="1600" dirty="0">
                <a:solidFill>
                  <a:srgbClr val="FFFFFF"/>
                </a:solidFill>
                <a:latin typeface="Poor Story"/>
                <a:ea typeface="Poor Story"/>
                <a:cs typeface="B Yekan" panose="00000400000000000000" pitchFamily="2" charset="-78"/>
                <a:sym typeface="Poor Story"/>
              </a:rPr>
              <a:t> </a:t>
            </a:r>
            <a:r>
              <a:rPr lang="en-US" sz="1600" dirty="0" err="1">
                <a:solidFill>
                  <a:srgbClr val="FFFFFF"/>
                </a:solidFill>
                <a:latin typeface="Poor Story"/>
                <a:ea typeface="Poor Story"/>
                <a:cs typeface="B Yekan" panose="00000400000000000000" pitchFamily="2" charset="-78"/>
                <a:sym typeface="Poor Story"/>
              </a:rPr>
              <a:t>Sabalenka</a:t>
            </a:r>
            <a:r>
              <a:rPr lang="fa-IR" sz="1600" dirty="0">
                <a:solidFill>
                  <a:srgbClr val="FFFFFF"/>
                </a:solidFill>
                <a:latin typeface="Poor Story"/>
                <a:ea typeface="Poor Story"/>
                <a:cs typeface="B Yekan" panose="00000400000000000000" pitchFamily="2" charset="-78"/>
                <a:sym typeface="Poor Story"/>
              </a:rPr>
              <a:t> با 80% برد 10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Alexander Zverev</a:t>
            </a:r>
            <a:r>
              <a:rPr lang="fa-IR" sz="1600" dirty="0">
                <a:solidFill>
                  <a:srgbClr val="FFFFFF"/>
                </a:solidFill>
                <a:latin typeface="Poor Story"/>
                <a:ea typeface="Poor Story"/>
                <a:cs typeface="B Yekan" panose="00000400000000000000" pitchFamily="2" charset="-78"/>
                <a:sym typeface="Poor Story"/>
              </a:rPr>
              <a:t> با 87.5% برد 8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در سه رتبه اول قرار دارند.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pic>
        <p:nvPicPr>
          <p:cNvPr id="22" name="Picture 21">
            <a:extLst>
              <a:ext uri="{FF2B5EF4-FFF2-40B4-BE49-F238E27FC236}">
                <a16:creationId xmlns:a16="http://schemas.microsoft.com/office/drawing/2014/main" id="{C02534EF-4CC9-136C-AF71-BFA0760287A9}"/>
              </a:ext>
            </a:extLst>
          </p:cNvPr>
          <p:cNvPicPr>
            <a:picLocks noChangeAspect="1"/>
          </p:cNvPicPr>
          <p:nvPr/>
        </p:nvPicPr>
        <p:blipFill>
          <a:blip r:embed="rId3"/>
          <a:srcRect l="1566" t="7192" r="69026" b="13800"/>
          <a:stretch/>
        </p:blipFill>
        <p:spPr>
          <a:xfrm>
            <a:off x="642401" y="2453338"/>
            <a:ext cx="2130347" cy="2293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7D3808A9-E442-82A0-088D-BAC0F6469F9D}"/>
              </a:ext>
            </a:extLst>
          </p:cNvPr>
          <p:cNvPicPr>
            <a:picLocks noChangeAspect="1"/>
          </p:cNvPicPr>
          <p:nvPr/>
        </p:nvPicPr>
        <p:blipFill>
          <a:blip r:embed="rId3"/>
          <a:srcRect l="66572" r="4580" b="5765"/>
          <a:stretch/>
        </p:blipFill>
        <p:spPr>
          <a:xfrm>
            <a:off x="6461736" y="2186472"/>
            <a:ext cx="1962616" cy="2568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DD3658B8-08DF-63E3-4004-BC91B744E69D}"/>
              </a:ext>
            </a:extLst>
          </p:cNvPr>
          <p:cNvPicPr>
            <a:picLocks noChangeAspect="1"/>
          </p:cNvPicPr>
          <p:nvPr/>
        </p:nvPicPr>
        <p:blipFill>
          <a:blip r:embed="rId3"/>
          <a:srcRect l="33424" t="10917" r="35325" b="12190"/>
          <a:stretch/>
        </p:blipFill>
        <p:spPr>
          <a:xfrm>
            <a:off x="3395775" y="2414284"/>
            <a:ext cx="2352447" cy="2319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3386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F5166A2B-E8AF-7CAF-C818-05022D71A478}"/>
            </a:ext>
          </a:extLst>
        </p:cNvPr>
        <p:cNvGrpSpPr/>
        <p:nvPr/>
      </p:nvGrpSpPr>
      <p:grpSpPr>
        <a:xfrm>
          <a:off x="0" y="0"/>
          <a:ext cx="0" cy="0"/>
          <a:chOff x="0" y="0"/>
          <a:chExt cx="0" cy="0"/>
        </a:xfrm>
      </p:grpSpPr>
      <p:sp>
        <p:nvSpPr>
          <p:cNvPr id="6" name="Google Shape;123;p17">
            <a:extLst>
              <a:ext uri="{FF2B5EF4-FFF2-40B4-BE49-F238E27FC236}">
                <a16:creationId xmlns:a16="http://schemas.microsoft.com/office/drawing/2014/main" id="{1F182EF2-4DE2-01C5-7C33-8BAF2EEFCA78}"/>
              </a:ext>
            </a:extLst>
          </p:cNvPr>
          <p:cNvSpPr/>
          <p:nvPr/>
        </p:nvSpPr>
        <p:spPr>
          <a:xfrm>
            <a:off x="1" y="0"/>
            <a:ext cx="9144000" cy="424156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a:extLst>
              <a:ext uri="{FF2B5EF4-FFF2-40B4-BE49-F238E27FC236}">
                <a16:creationId xmlns:a16="http://schemas.microsoft.com/office/drawing/2014/main" id="{B22832D3-8E6D-2C1A-08B4-3111E77836F3}"/>
              </a:ext>
            </a:extLst>
          </p:cNvPr>
          <p:cNvSpPr/>
          <p:nvPr/>
        </p:nvSpPr>
        <p:spPr>
          <a:xfrm>
            <a:off x="0" y="901936"/>
            <a:ext cx="9144000" cy="4241564"/>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8;p19">
            <a:extLst>
              <a:ext uri="{FF2B5EF4-FFF2-40B4-BE49-F238E27FC236}">
                <a16:creationId xmlns:a16="http://schemas.microsoft.com/office/drawing/2014/main" id="{0624CC59-8A57-C17E-AAD6-EBDF96FD3F34}"/>
              </a:ext>
            </a:extLst>
          </p:cNvPr>
          <p:cNvSpPr txBox="1">
            <a:spLocks/>
          </p:cNvSpPr>
          <p:nvPr/>
        </p:nvSpPr>
        <p:spPr>
          <a:xfrm>
            <a:off x="1416483" y="117000"/>
            <a:ext cx="6311033"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درصد برد در مقابل 10 حریف رتبه اول</a:t>
            </a:r>
          </a:p>
        </p:txBody>
      </p:sp>
      <p:sp>
        <p:nvSpPr>
          <p:cNvPr id="14" name="Google Shape;167;p19">
            <a:extLst>
              <a:ext uri="{FF2B5EF4-FFF2-40B4-BE49-F238E27FC236}">
                <a16:creationId xmlns:a16="http://schemas.microsoft.com/office/drawing/2014/main" id="{98336E26-74F4-8EBF-7CAC-7DA336D443A7}"/>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p14">
            <a:extLst>
              <a:ext uri="{FF2B5EF4-FFF2-40B4-BE49-F238E27FC236}">
                <a16:creationId xmlns:a16="http://schemas.microsoft.com/office/drawing/2014/main" id="{CEADFBD7-DA4F-3F42-01E9-11FD09017AC8}"/>
              </a:ext>
            </a:extLst>
          </p:cNvPr>
          <p:cNvSpPr txBox="1"/>
          <p:nvPr/>
        </p:nvSpPr>
        <p:spPr>
          <a:xfrm>
            <a:off x="515649" y="943763"/>
            <a:ext cx="8481061" cy="141574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صورتی که بازیکنان برتر را در تحلیل در نظر نگیریم</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Tommy Paul</a:t>
            </a:r>
            <a:r>
              <a:rPr lang="fa-IR" sz="1600" dirty="0">
                <a:solidFill>
                  <a:srgbClr val="FFFFFF"/>
                </a:solidFill>
                <a:latin typeface="Poor Story"/>
                <a:ea typeface="Poor Story"/>
                <a:cs typeface="B Yekan" panose="00000400000000000000" pitchFamily="2" charset="-78"/>
                <a:sym typeface="Poor Story"/>
              </a:rPr>
              <a:t> با 100% برد 2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Madison Keys</a:t>
            </a:r>
            <a:r>
              <a:rPr lang="fa-IR" sz="1600" dirty="0">
                <a:solidFill>
                  <a:srgbClr val="FFFFFF"/>
                </a:solidFill>
                <a:latin typeface="Poor Story"/>
                <a:ea typeface="Poor Story"/>
                <a:cs typeface="B Yekan" panose="00000400000000000000" pitchFamily="2" charset="-78"/>
                <a:sym typeface="Poor Story"/>
              </a:rPr>
              <a:t> با 50% برد 4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Sorana Cirstea</a:t>
            </a:r>
            <a:r>
              <a:rPr lang="fa-IR" sz="1600" dirty="0">
                <a:solidFill>
                  <a:srgbClr val="FFFFFF"/>
                </a:solidFill>
                <a:latin typeface="Poor Story"/>
                <a:ea typeface="Poor Story"/>
                <a:cs typeface="B Yekan" panose="00000400000000000000" pitchFamily="2" charset="-78"/>
                <a:sym typeface="Poor Story"/>
              </a:rPr>
              <a:t> با 100% برد 1 بازی</a:t>
            </a: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				در سه رتبه اول قرار دارند.</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pic>
        <p:nvPicPr>
          <p:cNvPr id="11" name="Picture 10">
            <a:extLst>
              <a:ext uri="{FF2B5EF4-FFF2-40B4-BE49-F238E27FC236}">
                <a16:creationId xmlns:a16="http://schemas.microsoft.com/office/drawing/2014/main" id="{D8E323E3-2FBB-1EEC-5E90-D4B0EBD66CD4}"/>
              </a:ext>
            </a:extLst>
          </p:cNvPr>
          <p:cNvPicPr>
            <a:picLocks noChangeAspect="1"/>
          </p:cNvPicPr>
          <p:nvPr/>
        </p:nvPicPr>
        <p:blipFill>
          <a:blip r:embed="rId3"/>
          <a:srcRect l="3085" t="5725" r="67992" b="3432"/>
          <a:stretch/>
        </p:blipFill>
        <p:spPr>
          <a:xfrm>
            <a:off x="758283" y="2185639"/>
            <a:ext cx="2274849" cy="2862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740A04E9-03F8-A38F-7B43-EDBCB15EFFE8}"/>
              </a:ext>
            </a:extLst>
          </p:cNvPr>
          <p:cNvPicPr>
            <a:picLocks noChangeAspect="1"/>
          </p:cNvPicPr>
          <p:nvPr/>
        </p:nvPicPr>
        <p:blipFill>
          <a:blip r:embed="rId3"/>
          <a:srcRect l="38428" t="8819" r="34232" b="3190"/>
          <a:stretch/>
        </p:blipFill>
        <p:spPr>
          <a:xfrm>
            <a:off x="3548780" y="2185639"/>
            <a:ext cx="2220118" cy="2862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CDAA6BBF-F5B5-B900-24E7-C44ED9FCBB48}"/>
              </a:ext>
            </a:extLst>
          </p:cNvPr>
          <p:cNvPicPr>
            <a:picLocks noChangeAspect="1"/>
          </p:cNvPicPr>
          <p:nvPr/>
        </p:nvPicPr>
        <p:blipFill>
          <a:blip r:embed="rId3"/>
          <a:srcRect l="67552" t="12961" r="6531" b="3683"/>
          <a:stretch/>
        </p:blipFill>
        <p:spPr>
          <a:xfrm>
            <a:off x="6284546" y="2185639"/>
            <a:ext cx="2204632" cy="2840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1189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F962D6B7-A209-06F5-C142-9DF9A3C4DA5D}"/>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AD7E0ED3-98B9-3C07-E57A-CCAADDD3EAF1}"/>
              </a:ext>
            </a:extLst>
          </p:cNvPr>
          <p:cNvSpPr/>
          <p:nvPr/>
        </p:nvSpPr>
        <p:spPr>
          <a:xfrm>
            <a:off x="-1"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02C27E29-609A-B889-6CEF-11E7E4EBFBAB}"/>
              </a:ext>
            </a:extLst>
          </p:cNvPr>
          <p:cNvSpPr/>
          <p:nvPr/>
        </p:nvSpPr>
        <p:spPr>
          <a:xfrm>
            <a:off x="1" y="875020"/>
            <a:ext cx="9144000" cy="426848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D8FD10C7-F515-B53C-8D43-CB2DDB1880DB}"/>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برنده سرویس ها</a:t>
            </a:r>
          </a:p>
        </p:txBody>
      </p:sp>
      <p:sp>
        <p:nvSpPr>
          <p:cNvPr id="14" name="Google Shape;167;p19">
            <a:extLst>
              <a:ext uri="{FF2B5EF4-FFF2-40B4-BE49-F238E27FC236}">
                <a16:creationId xmlns:a16="http://schemas.microsoft.com/office/drawing/2014/main" id="{08EF7EE6-BA25-A2F2-4ECE-C61114B0A4A8}"/>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A54DDFE4-D795-87C4-720E-9F2F33F802BE}"/>
              </a:ext>
            </a:extLst>
          </p:cNvPr>
          <p:cNvSpPr txBox="1"/>
          <p:nvPr/>
        </p:nvSpPr>
        <p:spPr>
          <a:xfrm>
            <a:off x="5620214" y="1502685"/>
            <a:ext cx="3409857" cy="289306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en-US" sz="1600" b="1" dirty="0">
                <a:solidFill>
                  <a:srgbClr val="FFFFFF"/>
                </a:solidFill>
                <a:latin typeface="Poor Story"/>
                <a:ea typeface="Poor Story"/>
                <a:cs typeface="B Yekan" panose="00000400000000000000" pitchFamily="2" charset="-78"/>
                <a:sym typeface="Poor Story"/>
              </a:rPr>
              <a:t>Break</a:t>
            </a:r>
            <a:r>
              <a:rPr lang="fa-IR" sz="1600" b="1" dirty="0">
                <a:solidFill>
                  <a:srgbClr val="FFFFFF"/>
                </a:solidFill>
                <a:latin typeface="Poor Story"/>
                <a:ea typeface="Poor Story"/>
                <a:cs typeface="B Yekan" panose="00000400000000000000" pitchFamily="2" charset="-78"/>
                <a:sym typeface="Poor Story"/>
              </a:rPr>
              <a:t> چیست؟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زمانی که </a:t>
            </a:r>
            <a:r>
              <a:rPr lang="fa-IR" sz="1600" dirty="0" err="1">
                <a:solidFill>
                  <a:srgbClr val="FFFFFF"/>
                </a:solidFill>
                <a:latin typeface="Poor Story"/>
                <a:ea typeface="Poor Story"/>
                <a:cs typeface="B Yekan" panose="00000400000000000000" pitchFamily="2" charset="-78"/>
                <a:sym typeface="Poor Story"/>
              </a:rPr>
              <a:t>بازیکنی</a:t>
            </a:r>
            <a:r>
              <a:rPr lang="fa-IR" sz="1600" dirty="0">
                <a:solidFill>
                  <a:srgbClr val="FFFFFF"/>
                </a:solidFill>
                <a:latin typeface="Poor Story"/>
                <a:ea typeface="Poor Story"/>
                <a:cs typeface="B Yekan" panose="00000400000000000000" pitchFamily="2" charset="-78"/>
                <a:sym typeface="Poor Story"/>
              </a:rPr>
              <a:t> در </a:t>
            </a:r>
            <a:r>
              <a:rPr lang="fa-IR" sz="1600" dirty="0" err="1">
                <a:solidFill>
                  <a:srgbClr val="FFFFFF"/>
                </a:solidFill>
                <a:latin typeface="Poor Story"/>
                <a:ea typeface="Poor Story"/>
                <a:cs typeface="B Yekan" panose="00000400000000000000" pitchFamily="2" charset="-78"/>
                <a:sym typeface="Poor Story"/>
              </a:rPr>
              <a:t>گیمی</a:t>
            </a:r>
            <a:r>
              <a:rPr lang="fa-IR" sz="1600" dirty="0">
                <a:solidFill>
                  <a:srgbClr val="FFFFFF"/>
                </a:solidFill>
                <a:latin typeface="Poor Story"/>
                <a:ea typeface="Poor Story"/>
                <a:cs typeface="B Yekan" panose="00000400000000000000" pitchFamily="2" charset="-78"/>
                <a:sym typeface="Poor Story"/>
              </a:rPr>
              <a:t> که حریف او سرویس زده است برنده شود، یک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انجام داده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a:solidFill>
                  <a:srgbClr val="FFFFFF"/>
                </a:solidFill>
                <a:latin typeface="Poor Story"/>
                <a:ea typeface="Poor Story"/>
                <a:cs typeface="B Yekan" panose="00000400000000000000" pitchFamily="2" charset="-78"/>
                <a:sym typeface="Poor Story"/>
              </a:rPr>
              <a:t>بیشترین تعداد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26 عدد بوده که در مسابقه بین </a:t>
            </a:r>
            <a:r>
              <a:rPr lang="en-US" sz="1600" dirty="0">
                <a:solidFill>
                  <a:srgbClr val="FFFFFF"/>
                </a:solidFill>
                <a:latin typeface="Poor Story"/>
                <a:ea typeface="Poor Story"/>
                <a:cs typeface="B Yekan" panose="00000400000000000000" pitchFamily="2" charset="-78"/>
                <a:sym typeface="Poor Story"/>
              </a:rPr>
              <a:t>Higuita Barraza</a:t>
            </a:r>
            <a:r>
              <a:rPr lang="fa-IR" sz="1600" dirty="0">
                <a:solidFill>
                  <a:srgbClr val="FFFFFF"/>
                </a:solidFill>
                <a:latin typeface="Poor Story"/>
                <a:ea typeface="Poor Story"/>
                <a:cs typeface="B Yekan" panose="00000400000000000000" pitchFamily="2" charset="-78"/>
                <a:sym typeface="Poor Story"/>
              </a:rPr>
              <a:t> و </a:t>
            </a:r>
            <a:r>
              <a:rPr lang="en-US" sz="1600" dirty="0">
                <a:solidFill>
                  <a:srgbClr val="FFFFFF"/>
                </a:solidFill>
                <a:latin typeface="Poor Story"/>
                <a:ea typeface="Poor Story"/>
                <a:cs typeface="B Yekan" panose="00000400000000000000" pitchFamily="2" charset="-78"/>
                <a:sym typeface="Poor Story"/>
              </a:rPr>
              <a:t>Ema </a:t>
            </a:r>
            <a:r>
              <a:rPr lang="en-US" sz="1600" dirty="0" err="1">
                <a:solidFill>
                  <a:srgbClr val="FFFFFF"/>
                </a:solidFill>
                <a:latin typeface="Poor Story"/>
                <a:ea typeface="Poor Story"/>
                <a:cs typeface="B Yekan" panose="00000400000000000000" pitchFamily="2" charset="-78"/>
                <a:sym typeface="Poor Story"/>
              </a:rPr>
              <a:t>Burgic</a:t>
            </a:r>
            <a:r>
              <a:rPr lang="fa-IR" sz="1600" dirty="0">
                <a:solidFill>
                  <a:srgbClr val="FFFFFF"/>
                </a:solidFill>
                <a:latin typeface="Poor Story"/>
                <a:ea typeface="Poor Story"/>
                <a:cs typeface="B Yekan" panose="00000400000000000000" pitchFamily="2" charset="-78"/>
                <a:sym typeface="Poor Story"/>
              </a:rPr>
              <a:t> در تاریخ 7 می رخ داده است.</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9" name="Picture 8">
            <a:extLst>
              <a:ext uri="{FF2B5EF4-FFF2-40B4-BE49-F238E27FC236}">
                <a16:creationId xmlns:a16="http://schemas.microsoft.com/office/drawing/2014/main" id="{0EB56440-64FD-D0C6-99FC-88BBB314C935}"/>
              </a:ext>
            </a:extLst>
          </p:cNvPr>
          <p:cNvPicPr>
            <a:picLocks noChangeAspect="1"/>
          </p:cNvPicPr>
          <p:nvPr/>
        </p:nvPicPr>
        <p:blipFill>
          <a:blip r:embed="rId3"/>
          <a:stretch>
            <a:fillRect/>
          </a:stretch>
        </p:blipFill>
        <p:spPr>
          <a:xfrm>
            <a:off x="488207" y="1389080"/>
            <a:ext cx="2389765" cy="324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AutoShape 2" descr="Una sabanalarguera se abre paso en el tenis internacional ...">
            <a:extLst>
              <a:ext uri="{FF2B5EF4-FFF2-40B4-BE49-F238E27FC236}">
                <a16:creationId xmlns:a16="http://schemas.microsoft.com/office/drawing/2014/main" id="{65933AA6-DBF3-66D9-9FAB-7CE352C6A9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Una sabanalarguera se abre paso en el tenis internacional ...">
            <a:extLst>
              <a:ext uri="{FF2B5EF4-FFF2-40B4-BE49-F238E27FC236}">
                <a16:creationId xmlns:a16="http://schemas.microsoft.com/office/drawing/2014/main" id="{BEFA6C1B-C27D-B669-C4D3-E06BC8F59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968" t="1373" r="18658"/>
          <a:stretch/>
        </p:blipFill>
        <p:spPr bwMode="auto">
          <a:xfrm>
            <a:off x="3215269" y="1389080"/>
            <a:ext cx="2213722" cy="3200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hought Bubble: Cloud 10">
            <a:extLst>
              <a:ext uri="{FF2B5EF4-FFF2-40B4-BE49-F238E27FC236}">
                <a16:creationId xmlns:a16="http://schemas.microsoft.com/office/drawing/2014/main" id="{6E75A9A7-D2B5-24FC-C15D-8241280DCB88}"/>
              </a:ext>
            </a:extLst>
          </p:cNvPr>
          <p:cNvSpPr/>
          <p:nvPr/>
        </p:nvSpPr>
        <p:spPr>
          <a:xfrm>
            <a:off x="1374262" y="939233"/>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 breaks!</a:t>
            </a:r>
          </a:p>
        </p:txBody>
      </p:sp>
      <p:sp>
        <p:nvSpPr>
          <p:cNvPr id="12" name="Thought Bubble: Cloud 11">
            <a:extLst>
              <a:ext uri="{FF2B5EF4-FFF2-40B4-BE49-F238E27FC236}">
                <a16:creationId xmlns:a16="http://schemas.microsoft.com/office/drawing/2014/main" id="{FD297691-C3A8-A2C1-DEB1-E47D714658AB}"/>
              </a:ext>
            </a:extLst>
          </p:cNvPr>
          <p:cNvSpPr/>
          <p:nvPr/>
        </p:nvSpPr>
        <p:spPr>
          <a:xfrm>
            <a:off x="4928815" y="877606"/>
            <a:ext cx="1576039" cy="882919"/>
          </a:xfrm>
          <a:prstGeom prst="cloudCallout">
            <a:avLst/>
          </a:prstGeom>
          <a:solidFill>
            <a:srgbClr val="65AA9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15 breaks!</a:t>
            </a:r>
          </a:p>
        </p:txBody>
      </p:sp>
    </p:spTree>
    <p:extLst>
      <p:ext uri="{BB962C8B-B14F-4D97-AF65-F5344CB8AC3E}">
        <p14:creationId xmlns:p14="http://schemas.microsoft.com/office/powerpoint/2010/main" val="3163038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92EEE7A4-5E55-2F86-372F-6A4B91B28635}"/>
            </a:ext>
          </a:extLst>
        </p:cNvPr>
        <p:cNvGrpSpPr/>
        <p:nvPr/>
      </p:nvGrpSpPr>
      <p:grpSpPr>
        <a:xfrm>
          <a:off x="0" y="0"/>
          <a:ext cx="0" cy="0"/>
          <a:chOff x="0" y="0"/>
          <a:chExt cx="0" cy="0"/>
        </a:xfrm>
      </p:grpSpPr>
      <p:sp>
        <p:nvSpPr>
          <p:cNvPr id="6" name="Google Shape;122;p17">
            <a:extLst>
              <a:ext uri="{FF2B5EF4-FFF2-40B4-BE49-F238E27FC236}">
                <a16:creationId xmlns:a16="http://schemas.microsoft.com/office/drawing/2014/main" id="{80E180F1-950F-5D7E-AEE7-4BFE6B7205BF}"/>
              </a:ext>
            </a:extLst>
          </p:cNvPr>
          <p:cNvSpPr/>
          <p:nvPr/>
        </p:nvSpPr>
        <p:spPr>
          <a:xfrm>
            <a:off x="-1"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5FD440C7-9A77-B0FC-7E34-2D87A445DCDC}"/>
              </a:ext>
            </a:extLst>
          </p:cNvPr>
          <p:cNvSpPr/>
          <p:nvPr/>
        </p:nvSpPr>
        <p:spPr>
          <a:xfrm>
            <a:off x="1" y="875020"/>
            <a:ext cx="9144000" cy="426848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p19">
            <a:extLst>
              <a:ext uri="{FF2B5EF4-FFF2-40B4-BE49-F238E27FC236}">
                <a16:creationId xmlns:a16="http://schemas.microsoft.com/office/drawing/2014/main" id="{EB855FBA-F6FC-4B01-84AB-FE331EE44B0F}"/>
              </a:ext>
            </a:extLst>
          </p:cNvPr>
          <p:cNvSpPr txBox="1">
            <a:spLocks/>
          </p:cNvSpPr>
          <p:nvPr/>
        </p:nvSpPr>
        <p:spPr>
          <a:xfrm>
            <a:off x="676507"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برنده سرویس ها</a:t>
            </a:r>
          </a:p>
        </p:txBody>
      </p:sp>
      <p:sp>
        <p:nvSpPr>
          <p:cNvPr id="14" name="Google Shape;167;p19">
            <a:extLst>
              <a:ext uri="{FF2B5EF4-FFF2-40B4-BE49-F238E27FC236}">
                <a16:creationId xmlns:a16="http://schemas.microsoft.com/office/drawing/2014/main" id="{1906A5EA-5230-9124-C21D-A14F8D316BC2}"/>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p14">
            <a:extLst>
              <a:ext uri="{FF2B5EF4-FFF2-40B4-BE49-F238E27FC236}">
                <a16:creationId xmlns:a16="http://schemas.microsoft.com/office/drawing/2014/main" id="{96EC3F00-F87A-0560-3A87-4F559573EC0B}"/>
              </a:ext>
            </a:extLst>
          </p:cNvPr>
          <p:cNvSpPr txBox="1"/>
          <p:nvPr/>
        </p:nvSpPr>
        <p:spPr>
          <a:xfrm>
            <a:off x="4971924" y="1814021"/>
            <a:ext cx="4106926" cy="289306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به طور میانگین 7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در هر مسابقه رخ داده است.</a:t>
            </a:r>
          </a:p>
          <a:p>
            <a:pPr lvl="0" algn="r" rtl="1">
              <a:spcBef>
                <a:spcPts val="0"/>
              </a:spcBef>
              <a:spcAft>
                <a:spcPts val="0"/>
              </a:spcAft>
              <a:buClr>
                <a:schemeClr val="bg1"/>
              </a:buClr>
            </a:pP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50 درصد مسابقات بین 5 و 9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داشتند.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بسیاری از مسابقات تعداد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های بسیار زیادی داشتند. این مقادیر بیشتر از 15 </a:t>
            </a:r>
            <a:r>
              <a:rPr lang="en-US" sz="1600" dirty="0">
                <a:solidFill>
                  <a:srgbClr val="FFFFFF"/>
                </a:solidFill>
                <a:latin typeface="Poor Story"/>
                <a:ea typeface="Poor Story"/>
                <a:cs typeface="B Yekan" panose="00000400000000000000" pitchFamily="2" charset="-78"/>
                <a:sym typeface="Poor Story"/>
              </a:rPr>
              <a:t>break</a:t>
            </a:r>
            <a:r>
              <a:rPr lang="fa-IR" sz="1600" dirty="0">
                <a:solidFill>
                  <a:srgbClr val="FFFFFF"/>
                </a:solidFill>
                <a:latin typeface="Poor Story"/>
                <a:ea typeface="Poor Story"/>
                <a:cs typeface="B Yekan" panose="00000400000000000000" pitchFamily="2" charset="-78"/>
                <a:sym typeface="Poor Story"/>
              </a:rPr>
              <a:t> هستند که با نقطه تو خالی مشخص شدند.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5" name="Picture 4">
            <a:extLst>
              <a:ext uri="{FF2B5EF4-FFF2-40B4-BE49-F238E27FC236}">
                <a16:creationId xmlns:a16="http://schemas.microsoft.com/office/drawing/2014/main" id="{EF8452F0-97D9-6B32-B557-1C2BD75AEC1F}"/>
              </a:ext>
            </a:extLst>
          </p:cNvPr>
          <p:cNvPicPr>
            <a:picLocks noChangeAspect="1"/>
          </p:cNvPicPr>
          <p:nvPr/>
        </p:nvPicPr>
        <p:blipFill>
          <a:blip r:embed="rId3"/>
          <a:stretch>
            <a:fillRect/>
          </a:stretch>
        </p:blipFill>
        <p:spPr>
          <a:xfrm>
            <a:off x="259080" y="1162005"/>
            <a:ext cx="4647696" cy="3704386"/>
          </a:xfrm>
          <a:prstGeom prst="rect">
            <a:avLst/>
          </a:prstGeom>
        </p:spPr>
      </p:pic>
      <p:sp>
        <p:nvSpPr>
          <p:cNvPr id="2" name="Right Brace 1">
            <a:extLst>
              <a:ext uri="{FF2B5EF4-FFF2-40B4-BE49-F238E27FC236}">
                <a16:creationId xmlns:a16="http://schemas.microsoft.com/office/drawing/2014/main" id="{5B4483AF-30D7-D993-61BE-5816F05196E4}"/>
              </a:ext>
            </a:extLst>
          </p:cNvPr>
          <p:cNvSpPr/>
          <p:nvPr/>
        </p:nvSpPr>
        <p:spPr>
          <a:xfrm>
            <a:off x="3138065" y="3509527"/>
            <a:ext cx="261454" cy="352963"/>
          </a:xfrm>
          <a:prstGeom prst="rightBrace">
            <a:avLst/>
          </a:prstGeom>
          <a:ln>
            <a:solidFill>
              <a:srgbClr val="FF76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2FA3C80-069A-3C2B-617E-AE14D591F9C0}"/>
              </a:ext>
            </a:extLst>
          </p:cNvPr>
          <p:cNvSpPr txBox="1"/>
          <p:nvPr/>
        </p:nvSpPr>
        <p:spPr>
          <a:xfrm>
            <a:off x="3419128" y="3556616"/>
            <a:ext cx="668015" cy="264008"/>
          </a:xfrm>
          <a:prstGeom prst="rect">
            <a:avLst/>
          </a:prstGeom>
          <a:noFill/>
        </p:spPr>
        <p:txBody>
          <a:bodyPr wrap="square" rtlCol="0">
            <a:spAutoFit/>
          </a:bodyPr>
          <a:lstStyle/>
          <a:p>
            <a:r>
              <a:rPr lang="en-US" dirty="0">
                <a:solidFill>
                  <a:srgbClr val="FF7642"/>
                </a:solidFill>
              </a:rPr>
              <a:t>50%</a:t>
            </a:r>
          </a:p>
        </p:txBody>
      </p:sp>
    </p:spTree>
    <p:extLst>
      <p:ext uri="{BB962C8B-B14F-4D97-AF65-F5344CB8AC3E}">
        <p14:creationId xmlns:p14="http://schemas.microsoft.com/office/powerpoint/2010/main" val="1918319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8B94-31B9-A057-15D0-50478D11BD0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7323E2F-DF5B-6A88-6AE1-759392081124}"/>
              </a:ext>
            </a:extLst>
          </p:cNvPr>
          <p:cNvSpPr>
            <a:spLocks noGrp="1"/>
          </p:cNvSpPr>
          <p:nvPr>
            <p:ph type="body" idx="1"/>
          </p:nvPr>
        </p:nvSpPr>
        <p:spPr/>
        <p:txBody>
          <a:bodyPr/>
          <a:lstStyle/>
          <a:p>
            <a:endParaRPr lang="en-US"/>
          </a:p>
        </p:txBody>
      </p:sp>
      <p:sp>
        <p:nvSpPr>
          <p:cNvPr id="4" name="Google Shape;195;p20">
            <a:extLst>
              <a:ext uri="{FF2B5EF4-FFF2-40B4-BE49-F238E27FC236}">
                <a16:creationId xmlns:a16="http://schemas.microsoft.com/office/drawing/2014/main" id="{0047D4B1-020F-DABA-8824-2BC50222FD99}"/>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 name="Google Shape;196;p20">
            <a:extLst>
              <a:ext uri="{FF2B5EF4-FFF2-40B4-BE49-F238E27FC236}">
                <a16:creationId xmlns:a16="http://schemas.microsoft.com/office/drawing/2014/main" id="{D64DDCD8-1EC7-95F0-D7C9-D0DFF16D8A51}"/>
              </a:ext>
            </a:extLst>
          </p:cNvPr>
          <p:cNvPicPr preferRelativeResize="0"/>
          <p:nvPr/>
        </p:nvPicPr>
        <p:blipFill rotWithShape="1">
          <a:blip r:embed="rId2">
            <a:alphaModFix/>
          </a:blip>
          <a:srcRect l="5219" r="11661"/>
          <a:stretch/>
        </p:blipFill>
        <p:spPr>
          <a:xfrm>
            <a:off x="0" y="0"/>
            <a:ext cx="3419477" cy="5143501"/>
          </a:xfrm>
          <a:prstGeom prst="rect">
            <a:avLst/>
          </a:prstGeom>
          <a:noFill/>
          <a:ln>
            <a:noFill/>
          </a:ln>
        </p:spPr>
      </p:pic>
      <p:sp>
        <p:nvSpPr>
          <p:cNvPr id="6" name="Google Shape;197;p20">
            <a:extLst>
              <a:ext uri="{FF2B5EF4-FFF2-40B4-BE49-F238E27FC236}">
                <a16:creationId xmlns:a16="http://schemas.microsoft.com/office/drawing/2014/main" id="{D2173713-69E6-511C-5C83-0EF11D42E781}"/>
              </a:ext>
            </a:extLst>
          </p:cNvPr>
          <p:cNvSpPr/>
          <p:nvPr/>
        </p:nvSpPr>
        <p:spPr>
          <a:xfrm>
            <a:off x="3419477" y="0"/>
            <a:ext cx="132300" cy="514350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71;p14">
            <a:extLst>
              <a:ext uri="{FF2B5EF4-FFF2-40B4-BE49-F238E27FC236}">
                <a16:creationId xmlns:a16="http://schemas.microsoft.com/office/drawing/2014/main" id="{00339521-C6E8-A995-2EED-752223AD92CF}"/>
              </a:ext>
            </a:extLst>
          </p:cNvPr>
          <p:cNvSpPr txBox="1"/>
          <p:nvPr/>
        </p:nvSpPr>
        <p:spPr>
          <a:xfrm>
            <a:off x="2881938" y="2063934"/>
            <a:ext cx="4106926" cy="1015632"/>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5400" dirty="0">
                <a:solidFill>
                  <a:srgbClr val="FFFFFF"/>
                </a:solidFill>
                <a:latin typeface="Poor Story"/>
                <a:ea typeface="Poor Story"/>
                <a:cs typeface="B Yekan" panose="00000400000000000000" pitchFamily="2" charset="-78"/>
                <a:sym typeface="Poor Story"/>
              </a:rPr>
              <a:t>پایان</a:t>
            </a:r>
          </a:p>
        </p:txBody>
      </p:sp>
    </p:spTree>
    <p:extLst>
      <p:ext uri="{BB962C8B-B14F-4D97-AF65-F5344CB8AC3E}">
        <p14:creationId xmlns:p14="http://schemas.microsoft.com/office/powerpoint/2010/main" val="118588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5162D095-8A65-D87B-02D3-DBCD1D2EDC53}"/>
            </a:ext>
          </a:extLst>
        </p:cNvPr>
        <p:cNvGrpSpPr/>
        <p:nvPr/>
      </p:nvGrpSpPr>
      <p:grpSpPr>
        <a:xfrm>
          <a:off x="0" y="0"/>
          <a:ext cx="0" cy="0"/>
          <a:chOff x="0" y="0"/>
          <a:chExt cx="0" cy="0"/>
        </a:xfrm>
      </p:grpSpPr>
      <p:sp>
        <p:nvSpPr>
          <p:cNvPr id="82" name="Google Shape;82;p15">
            <a:extLst>
              <a:ext uri="{FF2B5EF4-FFF2-40B4-BE49-F238E27FC236}">
                <a16:creationId xmlns:a16="http://schemas.microsoft.com/office/drawing/2014/main" id="{0A68E882-B4DB-1863-FD6B-B25BE1CF0955}"/>
              </a:ext>
            </a:extLst>
          </p:cNvPr>
          <p:cNvSpPr/>
          <p:nvPr/>
        </p:nvSpPr>
        <p:spPr>
          <a:xfrm>
            <a:off x="0" y="0"/>
            <a:ext cx="73725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 name="Google Shape;84;p15">
            <a:extLst>
              <a:ext uri="{FF2B5EF4-FFF2-40B4-BE49-F238E27FC236}">
                <a16:creationId xmlns:a16="http://schemas.microsoft.com/office/drawing/2014/main" id="{4E8F29C4-F34B-0E94-38D5-C42BA0A17BE8}"/>
              </a:ext>
            </a:extLst>
          </p:cNvPr>
          <p:cNvPicPr preferRelativeResize="0"/>
          <p:nvPr/>
        </p:nvPicPr>
        <p:blipFill rotWithShape="1">
          <a:blip r:embed="rId3">
            <a:alphaModFix/>
          </a:blip>
          <a:srcRect l="32832" r="21247"/>
          <a:stretch/>
        </p:blipFill>
        <p:spPr>
          <a:xfrm>
            <a:off x="7372575" y="-1"/>
            <a:ext cx="1770300" cy="5143501"/>
          </a:xfrm>
          <a:prstGeom prst="rect">
            <a:avLst/>
          </a:prstGeom>
          <a:noFill/>
          <a:ln>
            <a:noFill/>
          </a:ln>
        </p:spPr>
      </p:pic>
      <p:sp>
        <p:nvSpPr>
          <p:cNvPr id="85" name="Google Shape;85;p15">
            <a:extLst>
              <a:ext uri="{FF2B5EF4-FFF2-40B4-BE49-F238E27FC236}">
                <a16:creationId xmlns:a16="http://schemas.microsoft.com/office/drawing/2014/main" id="{9EF3E52F-D098-6000-BBA7-697342F0FB47}"/>
              </a:ext>
            </a:extLst>
          </p:cNvPr>
          <p:cNvSpPr/>
          <p:nvPr/>
        </p:nvSpPr>
        <p:spPr>
          <a:xfrm>
            <a:off x="7240238" y="-2"/>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p14">
            <a:extLst>
              <a:ext uri="{FF2B5EF4-FFF2-40B4-BE49-F238E27FC236}">
                <a16:creationId xmlns:a16="http://schemas.microsoft.com/office/drawing/2014/main" id="{0EC1D630-14B6-E9BB-FFCD-7415FF61A9AF}"/>
              </a:ext>
            </a:extLst>
          </p:cNvPr>
          <p:cNvSpPr txBox="1">
            <a:spLocks/>
          </p:cNvSpPr>
          <p:nvPr/>
        </p:nvSpPr>
        <p:spPr>
          <a:xfrm>
            <a:off x="5268590" y="246247"/>
            <a:ext cx="20601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a-IR" dirty="0">
                <a:solidFill>
                  <a:srgbClr val="FFFFFF"/>
                </a:solidFill>
                <a:latin typeface="Tauri"/>
                <a:ea typeface="Tauri"/>
                <a:cs typeface="B Yekan" panose="00000400000000000000" pitchFamily="2" charset="-78"/>
                <a:sym typeface="Tauri"/>
              </a:rPr>
              <a:t>معرفی داده</a:t>
            </a:r>
          </a:p>
        </p:txBody>
      </p:sp>
      <p:sp>
        <p:nvSpPr>
          <p:cNvPr id="11" name="Google Shape;71;p14">
            <a:extLst>
              <a:ext uri="{FF2B5EF4-FFF2-40B4-BE49-F238E27FC236}">
                <a16:creationId xmlns:a16="http://schemas.microsoft.com/office/drawing/2014/main" id="{9B9AB324-C2EA-3AE1-D044-51D404664127}"/>
              </a:ext>
            </a:extLst>
          </p:cNvPr>
          <p:cNvSpPr txBox="1"/>
          <p:nvPr/>
        </p:nvSpPr>
        <p:spPr>
          <a:xfrm>
            <a:off x="342901" y="834633"/>
            <a:ext cx="6776030" cy="3847177"/>
          </a:xfrm>
          <a:prstGeom prst="rect">
            <a:avLst/>
          </a:prstGeom>
          <a:noFill/>
          <a:ln>
            <a:noFill/>
          </a:ln>
        </p:spPr>
        <p:txBody>
          <a:bodyPr spcFirstLastPara="1" wrap="square" lIns="91425" tIns="91425" rIns="91425" bIns="91425" anchor="t" anchorCtr="0">
            <a:spAutoFit/>
          </a:bodyPr>
          <a:lstStyle/>
          <a:p>
            <a:pPr marL="285750" lvl="0" indent="-285750" algn="r" rtl="1">
              <a:spcBef>
                <a:spcPts val="0"/>
              </a:spcBef>
              <a:spcAft>
                <a:spcPts val="0"/>
              </a:spcAft>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داده از 15 جدول حاوی چندین هزار سطر و ده ها ستون تشکیل شده است و هر جدول اطلاعاتی از بازیکنان، مسابقات، زمان، فصل و موارد دیگر را شامل می شود.</a:t>
            </a:r>
          </a:p>
          <a:p>
            <a:pPr marL="285750" lvl="0" indent="-285750" algn="r" rtl="1">
              <a:spcBef>
                <a:spcPts val="0"/>
              </a:spcBef>
              <a:spcAft>
                <a:spcPts val="0"/>
              </a:spcAft>
              <a:buClr>
                <a:schemeClr val="bg1"/>
              </a:buClr>
              <a:buFont typeface="Arial" panose="020B0604020202020204" pitchFamily="34" charset="0"/>
              <a:buChar char="•"/>
            </a:pPr>
            <a:endParaRPr lang="fa-IR" dirty="0">
              <a:solidFill>
                <a:srgbClr val="FFFFFF"/>
              </a:solidFill>
              <a:latin typeface="Poor Story"/>
              <a:ea typeface="Poor Story"/>
              <a:cs typeface="B Yekan" panose="00000400000000000000" pitchFamily="2" charset="-78"/>
              <a:sym typeface="Poor Story"/>
            </a:endParaRPr>
          </a:p>
          <a:p>
            <a:pPr marL="285750" lvl="0" indent="-285750" algn="r" rtl="1">
              <a:spcBef>
                <a:spcPts val="0"/>
              </a:spcBef>
              <a:spcAft>
                <a:spcPts val="0"/>
              </a:spcAft>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ستون های مربوط به قد، جنسیت و راست دست یا چپ دست بودن و ... در این جداول شامل مقادیر از دست رفته می باشند که از چند روش برای مدیریت آنها استفاده شده است.</a:t>
            </a:r>
          </a:p>
          <a:p>
            <a:pPr lvl="1" algn="r" rtl="1">
              <a:buClr>
                <a:schemeClr val="bg1"/>
              </a:buClr>
            </a:pPr>
            <a:r>
              <a:rPr lang="fa-IR" dirty="0">
                <a:solidFill>
                  <a:srgbClr val="FFFFFF"/>
                </a:solidFill>
                <a:latin typeface="Poor Story"/>
                <a:ea typeface="Poor Story"/>
                <a:cs typeface="B Yekan" panose="00000400000000000000" pitchFamily="2" charset="-78"/>
                <a:sym typeface="Poor Story"/>
              </a:rPr>
              <a:t>	</a:t>
            </a:r>
          </a:p>
          <a:p>
            <a:pPr lvl="2" algn="r" rtl="1">
              <a:buClr>
                <a:schemeClr val="bg1"/>
              </a:buClr>
            </a:pPr>
            <a:r>
              <a:rPr lang="fa-IR" dirty="0">
                <a:solidFill>
                  <a:srgbClr val="FFFFFF"/>
                </a:solidFill>
                <a:latin typeface="Poor Story"/>
                <a:ea typeface="Poor Story"/>
                <a:cs typeface="B Yekan" panose="00000400000000000000" pitchFamily="2" charset="-78"/>
                <a:sym typeface="Poor Story"/>
              </a:rPr>
              <a:t>	1. پر شدن مقادیر خالی جنسیت بر اساس جنسیت </a:t>
            </a:r>
            <a:r>
              <a:rPr lang="fa-IR" dirty="0" err="1">
                <a:solidFill>
                  <a:srgbClr val="FFFFFF"/>
                </a:solidFill>
                <a:latin typeface="Poor Story"/>
                <a:ea typeface="Poor Story"/>
                <a:cs typeface="B Yekan" panose="00000400000000000000" pitchFamily="2" charset="-78"/>
                <a:sym typeface="Poor Story"/>
              </a:rPr>
              <a:t>بازیکن</a:t>
            </a:r>
            <a:r>
              <a:rPr lang="fa-IR" dirty="0">
                <a:solidFill>
                  <a:srgbClr val="FFFFFF"/>
                </a:solidFill>
                <a:latin typeface="Poor Story"/>
                <a:ea typeface="Poor Story"/>
                <a:cs typeface="B Yekan" panose="00000400000000000000" pitchFamily="2" charset="-78"/>
                <a:sym typeface="Poor Story"/>
              </a:rPr>
              <a:t> مقابل</a:t>
            </a:r>
          </a:p>
          <a:p>
            <a:pPr lvl="2" algn="r" rtl="1">
              <a:buClr>
                <a:schemeClr val="bg1"/>
              </a:buClr>
            </a:pPr>
            <a:r>
              <a:rPr lang="fa-IR" dirty="0">
                <a:solidFill>
                  <a:srgbClr val="FFFFFF"/>
                </a:solidFill>
                <a:latin typeface="Poor Story"/>
                <a:ea typeface="Poor Story"/>
                <a:cs typeface="B Yekan" panose="00000400000000000000" pitchFamily="2" charset="-78"/>
                <a:sym typeface="Poor Story"/>
              </a:rPr>
              <a:t>	2.  پر شدن مقادیر خالی قد از متوسط قد بر اساس جنسیت</a:t>
            </a:r>
          </a:p>
          <a:p>
            <a:pPr lvl="2" algn="r" rtl="1">
              <a:buClr>
                <a:schemeClr val="bg1"/>
              </a:buClr>
            </a:pPr>
            <a:r>
              <a:rPr lang="fa-IR" dirty="0">
                <a:solidFill>
                  <a:srgbClr val="FFFFFF"/>
                </a:solidFill>
                <a:latin typeface="Poor Story"/>
                <a:ea typeface="Poor Story"/>
                <a:cs typeface="B Yekan" panose="00000400000000000000" pitchFamily="2" charset="-78"/>
                <a:sym typeface="Poor Story"/>
              </a:rPr>
              <a:t>	3. در نظر نگرفتن مقادیر خالی راست/چپ دست به دلیل حجم بالای آنها</a:t>
            </a:r>
          </a:p>
          <a:p>
            <a:pPr lvl="2" algn="r" rtl="1">
              <a:buClr>
                <a:schemeClr val="bg1"/>
              </a:buClr>
            </a:pPr>
            <a:endParaRPr lang="fa-IR" dirty="0">
              <a:solidFill>
                <a:srgbClr val="FFFFFF"/>
              </a:solidFill>
              <a:latin typeface="Poor Story"/>
              <a:ea typeface="Poor Story"/>
              <a:cs typeface="B Yekan" panose="00000400000000000000" pitchFamily="2" charset="-78"/>
              <a:sym typeface="Poor Story"/>
            </a:endParaRPr>
          </a:p>
          <a:p>
            <a:pPr marL="285750" lvl="2" indent="-285750" algn="r" rtl="1">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بسیاری از مقادیر تکراری نیز از تحلیل حذف شده </a:t>
            </a:r>
            <a:r>
              <a:rPr lang="fa-IR" dirty="0" err="1">
                <a:solidFill>
                  <a:srgbClr val="FFFFFF"/>
                </a:solidFill>
                <a:latin typeface="Poor Story"/>
                <a:ea typeface="Poor Story"/>
                <a:cs typeface="B Yekan" panose="00000400000000000000" pitchFamily="2" charset="-78"/>
                <a:sym typeface="Poor Story"/>
              </a:rPr>
              <a:t>اند</a:t>
            </a:r>
            <a:r>
              <a:rPr lang="fa-IR" dirty="0">
                <a:solidFill>
                  <a:srgbClr val="FFFFFF"/>
                </a:solidFill>
                <a:latin typeface="Poor Story"/>
                <a:ea typeface="Poor Story"/>
                <a:cs typeface="B Yekan" panose="00000400000000000000" pitchFamily="2" charset="-78"/>
                <a:sym typeface="Poor Story"/>
              </a:rPr>
              <a:t> تا موجب </a:t>
            </a:r>
            <a:r>
              <a:rPr lang="en-US" dirty="0">
                <a:solidFill>
                  <a:srgbClr val="FFFFFF"/>
                </a:solidFill>
                <a:latin typeface="Poor Story"/>
                <a:ea typeface="Poor Story"/>
                <a:cs typeface="B Yekan" panose="00000400000000000000" pitchFamily="2" charset="-78"/>
                <a:sym typeface="Poor Story"/>
              </a:rPr>
              <a:t>bias</a:t>
            </a:r>
            <a:r>
              <a:rPr lang="fa-IR" dirty="0">
                <a:solidFill>
                  <a:srgbClr val="FFFFFF"/>
                </a:solidFill>
                <a:latin typeface="Poor Story"/>
                <a:ea typeface="Poor Story"/>
                <a:cs typeface="B Yekan" panose="00000400000000000000" pitchFamily="2" charset="-78"/>
                <a:sym typeface="Poor Story"/>
              </a:rPr>
              <a:t> نشوند.</a:t>
            </a:r>
          </a:p>
          <a:p>
            <a:pPr lvl="2" algn="r" rtl="1">
              <a:buClr>
                <a:schemeClr val="bg1"/>
              </a:buClr>
            </a:pPr>
            <a:endParaRPr lang="fa-IR" dirty="0">
              <a:solidFill>
                <a:srgbClr val="FFFFFF"/>
              </a:solidFill>
              <a:latin typeface="Poor Story"/>
              <a:ea typeface="Poor Story"/>
              <a:cs typeface="B Yekan" panose="00000400000000000000" pitchFamily="2" charset="-78"/>
              <a:sym typeface="Poor Story"/>
            </a:endParaRPr>
          </a:p>
          <a:p>
            <a:pPr marL="285750" lvl="2" indent="-285750" algn="r" rtl="1">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در جداول مربوط به بازیکنان هر مسابقه (میزبان/مهمان)، گاهی یکی از بازیکنان یک مسابقه در جدول مربوطه موجود نبوده است. در </a:t>
            </a:r>
            <a:r>
              <a:rPr lang="fa-IR" dirty="0" err="1">
                <a:solidFill>
                  <a:srgbClr val="FFFFFF"/>
                </a:solidFill>
                <a:latin typeface="Poor Story"/>
                <a:ea typeface="Poor Story"/>
                <a:cs typeface="B Yekan" panose="00000400000000000000" pitchFamily="2" charset="-78"/>
                <a:sym typeface="Poor Story"/>
              </a:rPr>
              <a:t>تحلیل‌های</a:t>
            </a:r>
            <a:r>
              <a:rPr lang="fa-IR" dirty="0">
                <a:solidFill>
                  <a:srgbClr val="FFFFFF"/>
                </a:solidFill>
                <a:latin typeface="Poor Story"/>
                <a:ea typeface="Poor Story"/>
                <a:cs typeface="B Yekan" panose="00000400000000000000" pitchFamily="2" charset="-78"/>
                <a:sym typeface="Poor Story"/>
              </a:rPr>
              <a:t> مربوط به برنده بودن، تعداد </a:t>
            </a:r>
            <a:r>
              <a:rPr lang="fa-IR" dirty="0" err="1">
                <a:solidFill>
                  <a:srgbClr val="FFFFFF"/>
                </a:solidFill>
                <a:latin typeface="Poor Story"/>
                <a:ea typeface="Poor Story"/>
                <a:cs typeface="B Yekan" panose="00000400000000000000" pitchFamily="2" charset="-78"/>
                <a:sym typeface="Poor Story"/>
              </a:rPr>
              <a:t>ست‌ها</a:t>
            </a:r>
            <a:r>
              <a:rPr lang="fa-IR" dirty="0">
                <a:solidFill>
                  <a:srgbClr val="FFFFFF"/>
                </a:solidFill>
                <a:latin typeface="Poor Story"/>
                <a:ea typeface="Poor Story"/>
                <a:cs typeface="B Yekan" panose="00000400000000000000" pitchFamily="2" charset="-78"/>
                <a:sym typeface="Poor Story"/>
              </a:rPr>
              <a:t> و سایر موارد، تنها مسابقاتی در نظر گرفته </a:t>
            </a:r>
            <a:r>
              <a:rPr lang="fa-IR" dirty="0" err="1">
                <a:solidFill>
                  <a:srgbClr val="FFFFFF"/>
                </a:solidFill>
                <a:latin typeface="Poor Story"/>
                <a:ea typeface="Poor Story"/>
                <a:cs typeface="B Yekan" panose="00000400000000000000" pitchFamily="2" charset="-78"/>
                <a:sym typeface="Poor Story"/>
              </a:rPr>
              <a:t>شده‌اند</a:t>
            </a:r>
            <a:r>
              <a:rPr lang="fa-IR" dirty="0">
                <a:solidFill>
                  <a:srgbClr val="FFFFFF"/>
                </a:solidFill>
                <a:latin typeface="Poor Story"/>
                <a:ea typeface="Poor Story"/>
                <a:cs typeface="B Yekan" panose="00000400000000000000" pitchFamily="2" charset="-78"/>
                <a:sym typeface="Poor Story"/>
              </a:rPr>
              <a:t> که هر دو </a:t>
            </a:r>
            <a:r>
              <a:rPr lang="fa-IR" dirty="0" err="1">
                <a:solidFill>
                  <a:srgbClr val="FFFFFF"/>
                </a:solidFill>
                <a:latin typeface="Poor Story"/>
                <a:ea typeface="Poor Story"/>
                <a:cs typeface="B Yekan" panose="00000400000000000000" pitchFamily="2" charset="-78"/>
                <a:sym typeface="Poor Story"/>
              </a:rPr>
              <a:t>بازیکن</a:t>
            </a:r>
            <a:r>
              <a:rPr lang="fa-IR" dirty="0">
                <a:solidFill>
                  <a:srgbClr val="FFFFFF"/>
                </a:solidFill>
                <a:latin typeface="Poor Story"/>
                <a:ea typeface="Poor Story"/>
                <a:cs typeface="B Yekan" panose="00000400000000000000" pitchFamily="2" charset="-78"/>
                <a:sym typeface="Poor Story"/>
              </a:rPr>
              <a:t> </a:t>
            </a:r>
            <a:r>
              <a:rPr lang="fa-IR" dirty="0" err="1">
                <a:solidFill>
                  <a:srgbClr val="FFFFFF"/>
                </a:solidFill>
                <a:latin typeface="Poor Story"/>
                <a:ea typeface="Poor Story"/>
                <a:cs typeface="B Yekan" panose="00000400000000000000" pitchFamily="2" charset="-78"/>
                <a:sym typeface="Poor Story"/>
              </a:rPr>
              <a:t>آن‌ها</a:t>
            </a:r>
            <a:r>
              <a:rPr lang="fa-IR" dirty="0">
                <a:solidFill>
                  <a:srgbClr val="FFFFFF"/>
                </a:solidFill>
                <a:latin typeface="Poor Story"/>
                <a:ea typeface="Poor Story"/>
                <a:cs typeface="B Yekan" panose="00000400000000000000" pitchFamily="2" charset="-78"/>
                <a:sym typeface="Poor Story"/>
              </a:rPr>
              <a:t> در جدول مذکور وجود داشته باشند.</a:t>
            </a:r>
          </a:p>
          <a:p>
            <a:pPr lvl="2" algn="r" rtl="1">
              <a:buClr>
                <a:schemeClr val="bg1"/>
              </a:buClr>
            </a:pPr>
            <a:endParaRPr lang="en-US" dirty="0">
              <a:solidFill>
                <a:srgbClr val="FFFFFF"/>
              </a:solidFill>
              <a:latin typeface="Poor Story"/>
              <a:ea typeface="Poor Story"/>
              <a:cs typeface="B Yekan" panose="00000400000000000000" pitchFamily="2" charset="-78"/>
              <a:sym typeface="Poor Story"/>
            </a:endParaRPr>
          </a:p>
          <a:p>
            <a:pPr marL="285750" lvl="2" indent="-285750" algn="r" rtl="1">
              <a:buClr>
                <a:schemeClr val="bg1"/>
              </a:buClr>
              <a:buFont typeface="Arial" panose="020B0604020202020204" pitchFamily="34" charset="0"/>
              <a:buChar char="•"/>
            </a:pPr>
            <a:r>
              <a:rPr lang="fa-IR" dirty="0">
                <a:solidFill>
                  <a:srgbClr val="FFFFFF"/>
                </a:solidFill>
                <a:latin typeface="Poor Story"/>
                <a:ea typeface="Poor Story"/>
                <a:cs typeface="B Yekan" panose="00000400000000000000" pitchFamily="2" charset="-78"/>
                <a:sym typeface="Poor Story"/>
              </a:rPr>
              <a:t>همچنین مسابقاتی که شروع نشدند یا به هر دلیلی </a:t>
            </a:r>
            <a:r>
              <a:rPr lang="fa-IR" dirty="0" err="1">
                <a:solidFill>
                  <a:srgbClr val="FFFFFF"/>
                </a:solidFill>
                <a:latin typeface="Poor Story"/>
                <a:ea typeface="Poor Story"/>
                <a:cs typeface="B Yekan" panose="00000400000000000000" pitchFamily="2" charset="-78"/>
                <a:sym typeface="Poor Story"/>
              </a:rPr>
              <a:t>کنسل</a:t>
            </a:r>
            <a:r>
              <a:rPr lang="fa-IR" dirty="0">
                <a:solidFill>
                  <a:srgbClr val="FFFFFF"/>
                </a:solidFill>
                <a:latin typeface="Poor Story"/>
                <a:ea typeface="Poor Story"/>
                <a:cs typeface="B Yekan" panose="00000400000000000000" pitchFamily="2" charset="-78"/>
                <a:sym typeface="Poor Story"/>
              </a:rPr>
              <a:t> شدند در تحلیلهای مربوطه قرار ندارند.</a:t>
            </a:r>
          </a:p>
        </p:txBody>
      </p:sp>
    </p:spTree>
    <p:extLst>
      <p:ext uri="{BB962C8B-B14F-4D97-AF65-F5344CB8AC3E}">
        <p14:creationId xmlns:p14="http://schemas.microsoft.com/office/powerpoint/2010/main" val="123077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5B4A449-ADC4-191D-3161-4BCD287E87CE}"/>
            </a:ext>
          </a:extLst>
        </p:cNvPr>
        <p:cNvGrpSpPr/>
        <p:nvPr/>
      </p:nvGrpSpPr>
      <p:grpSpPr>
        <a:xfrm>
          <a:off x="0" y="0"/>
          <a:ext cx="0" cy="0"/>
          <a:chOff x="0" y="0"/>
          <a:chExt cx="0" cy="0"/>
        </a:xfrm>
      </p:grpSpPr>
      <p:sp>
        <p:nvSpPr>
          <p:cNvPr id="55" name="Google Shape;55;p13">
            <a:extLst>
              <a:ext uri="{FF2B5EF4-FFF2-40B4-BE49-F238E27FC236}">
                <a16:creationId xmlns:a16="http://schemas.microsoft.com/office/drawing/2014/main" id="{44C01BF7-1BC5-EEB2-553B-D092B61A40D2}"/>
              </a:ext>
            </a:extLst>
          </p:cNvPr>
          <p:cNvSpPr/>
          <p:nvPr/>
        </p:nvSpPr>
        <p:spPr>
          <a:xfrm>
            <a:off x="0" y="756"/>
            <a:ext cx="91431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B85E5B"/>
              </a:solidFill>
              <a:highlight>
                <a:srgbClr val="FFFF00"/>
              </a:highlight>
            </a:endParaRPr>
          </a:p>
        </p:txBody>
      </p:sp>
      <p:sp>
        <p:nvSpPr>
          <p:cNvPr id="3" name="Google Shape;71;p14">
            <a:extLst>
              <a:ext uri="{FF2B5EF4-FFF2-40B4-BE49-F238E27FC236}">
                <a16:creationId xmlns:a16="http://schemas.microsoft.com/office/drawing/2014/main" id="{213A1036-D136-98A2-F4CC-E9F5B3CD1A0A}"/>
              </a:ext>
            </a:extLst>
          </p:cNvPr>
          <p:cNvSpPr txBox="1"/>
          <p:nvPr/>
        </p:nvSpPr>
        <p:spPr>
          <a:xfrm>
            <a:off x="1258418" y="2246332"/>
            <a:ext cx="3964042" cy="646300"/>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حاوی 2352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تنیس می باشد.</a:t>
            </a:r>
          </a:p>
          <a:p>
            <a:pPr lvl="0" algn="r" rtl="1">
              <a:spcBef>
                <a:spcPts val="0"/>
              </a:spcBef>
              <a:spcAft>
                <a:spcPts val="0"/>
              </a:spcAft>
              <a:buClr>
                <a:schemeClr val="bg1"/>
              </a:buClr>
            </a:pPr>
            <a:endParaRPr lang="fa-IR" dirty="0">
              <a:solidFill>
                <a:srgbClr val="FFFFFF"/>
              </a:solidFill>
              <a:latin typeface="Poor Story"/>
              <a:ea typeface="Poor Story"/>
              <a:cs typeface="B Traffic" panose="00000400000000000000" pitchFamily="2" charset="-78"/>
              <a:sym typeface="Poor Story"/>
            </a:endParaRPr>
          </a:p>
        </p:txBody>
      </p:sp>
      <p:pic>
        <p:nvPicPr>
          <p:cNvPr id="12" name="Picture 11">
            <a:extLst>
              <a:ext uri="{FF2B5EF4-FFF2-40B4-BE49-F238E27FC236}">
                <a16:creationId xmlns:a16="http://schemas.microsoft.com/office/drawing/2014/main" id="{52CC81D8-ED80-FBA3-B65F-DEDE04CDA536}"/>
              </a:ext>
            </a:extLst>
          </p:cNvPr>
          <p:cNvPicPr>
            <a:picLocks noChangeAspect="1"/>
          </p:cNvPicPr>
          <p:nvPr/>
        </p:nvPicPr>
        <p:blipFill>
          <a:blip r:embed="rId3"/>
          <a:stretch>
            <a:fillRect/>
          </a:stretch>
        </p:blipFill>
        <p:spPr>
          <a:xfrm>
            <a:off x="6613177" y="-756"/>
            <a:ext cx="2529923" cy="5143500"/>
          </a:xfrm>
          <a:prstGeom prst="rect">
            <a:avLst/>
          </a:prstGeom>
        </p:spPr>
      </p:pic>
      <p:sp>
        <p:nvSpPr>
          <p:cNvPr id="2" name="Google Shape;102;p16">
            <a:extLst>
              <a:ext uri="{FF2B5EF4-FFF2-40B4-BE49-F238E27FC236}">
                <a16:creationId xmlns:a16="http://schemas.microsoft.com/office/drawing/2014/main" id="{0E19C751-5B70-8F6C-0134-61CD94E738DB}"/>
              </a:ext>
            </a:extLst>
          </p:cNvPr>
          <p:cNvSpPr/>
          <p:nvPr/>
        </p:nvSpPr>
        <p:spPr>
          <a:xfrm>
            <a:off x="6480877" y="-2268"/>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869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3" name="Google Shape;123;p17">
            <a:extLst>
              <a:ext uri="{FF2B5EF4-FFF2-40B4-BE49-F238E27FC236}">
                <a16:creationId xmlns:a16="http://schemas.microsoft.com/office/drawing/2014/main" id="{8480C163-F652-FFC5-F6C4-DB262149C516}"/>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0" y="929554"/>
            <a:ext cx="9144000" cy="4213946"/>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167" name="Google Shape;167;p19"/>
          <p:cNvSpPr/>
          <p:nvPr/>
        </p:nvSpPr>
        <p:spPr>
          <a:xfrm rot="-54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txBox="1">
            <a:spLocks noGrp="1"/>
          </p:cNvSpPr>
          <p:nvPr>
            <p:ph type="title"/>
          </p:nvPr>
        </p:nvSpPr>
        <p:spPr>
          <a:xfrm>
            <a:off x="698809" y="117000"/>
            <a:ext cx="7790985"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a-IR" dirty="0">
                <a:solidFill>
                  <a:srgbClr val="FFFFFF"/>
                </a:solidFill>
                <a:latin typeface="Tauri"/>
                <a:ea typeface="Tauri"/>
                <a:cs typeface="B Yekan" panose="00000400000000000000" pitchFamily="2" charset="-78"/>
                <a:sym typeface="Tauri"/>
              </a:rPr>
              <a:t>میانگین قد بازیکنان تنیس</a:t>
            </a:r>
            <a:endParaRPr dirty="0">
              <a:solidFill>
                <a:srgbClr val="FFFFFF"/>
              </a:solidFill>
              <a:latin typeface="Tauri"/>
              <a:ea typeface="Tauri"/>
              <a:cs typeface="B Yekan" panose="00000400000000000000" pitchFamily="2" charset="-78"/>
              <a:sym typeface="Tauri"/>
            </a:endParaRPr>
          </a:p>
        </p:txBody>
      </p:sp>
      <p:sp>
        <p:nvSpPr>
          <p:cNvPr id="2" name="Google Shape;71;p14">
            <a:extLst>
              <a:ext uri="{FF2B5EF4-FFF2-40B4-BE49-F238E27FC236}">
                <a16:creationId xmlns:a16="http://schemas.microsoft.com/office/drawing/2014/main" id="{AA608C12-1569-F0B6-8019-1E9B1762A454}"/>
              </a:ext>
            </a:extLst>
          </p:cNvPr>
          <p:cNvSpPr txBox="1"/>
          <p:nvPr/>
        </p:nvSpPr>
        <p:spPr>
          <a:xfrm>
            <a:off x="5166732" y="1359587"/>
            <a:ext cx="3888058" cy="289306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میانگین قد بازیکنان تنیس 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1 متر و 79 سانتی متر 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نمودار زیر میانگین قد (قرمز رنگ) و فراوانی قد بازیکنان نمایش داده شده است.</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algn="r" rtl="1">
              <a:buClr>
                <a:schemeClr val="bg1"/>
              </a:buClr>
            </a:pPr>
            <a:r>
              <a:rPr lang="fa-IR" sz="1600" dirty="0" err="1">
                <a:solidFill>
                  <a:srgbClr val="FFFFFF"/>
                </a:solidFill>
                <a:latin typeface="Poor Story"/>
                <a:ea typeface="Poor Story"/>
                <a:cs typeface="B Yekan" panose="00000400000000000000" pitchFamily="2" charset="-78"/>
                <a:sym typeface="Poor Story"/>
              </a:rPr>
              <a:t>بلندقد</a:t>
            </a:r>
            <a:r>
              <a:rPr lang="fa-IR" sz="1600" dirty="0">
                <a:solidFill>
                  <a:srgbClr val="FFFFFF"/>
                </a:solidFill>
                <a:latin typeface="Poor Story"/>
                <a:ea typeface="Poor Story"/>
                <a:cs typeface="B Yekan" panose="00000400000000000000" pitchFamily="2" charset="-78"/>
                <a:sym typeface="Poor Story"/>
              </a:rPr>
              <a:t> ترین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Andrea </a:t>
            </a:r>
            <a:r>
              <a:rPr lang="en-US" sz="1600" dirty="0" err="1">
                <a:solidFill>
                  <a:srgbClr val="FFFFFF"/>
                </a:solidFill>
                <a:latin typeface="Poor Story"/>
                <a:ea typeface="Poor Story"/>
                <a:cs typeface="B Yekan" panose="00000400000000000000" pitchFamily="2" charset="-78"/>
                <a:sym typeface="Poor Story"/>
              </a:rPr>
              <a:t>Vavassori</a:t>
            </a:r>
            <a:r>
              <a:rPr lang="fa-IR" sz="1600" dirty="0">
                <a:solidFill>
                  <a:srgbClr val="FFFFFF"/>
                </a:solidFill>
                <a:latin typeface="Poor Story"/>
                <a:ea typeface="Poor Story"/>
                <a:cs typeface="B Yekan" panose="00000400000000000000" pitchFamily="2" charset="-78"/>
                <a:sym typeface="Poor Story"/>
              </a:rPr>
              <a:t> با قد 2 متر و 8 سانتی متر و کوتاه قد ترین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 Lauren Davis</a:t>
            </a:r>
            <a:r>
              <a:rPr lang="fa-IR" sz="1600" dirty="0">
                <a:solidFill>
                  <a:srgbClr val="FFFFFF"/>
                </a:solidFill>
                <a:latin typeface="Poor Story"/>
                <a:ea typeface="Poor Story"/>
                <a:cs typeface="B Yekan" panose="00000400000000000000" pitchFamily="2" charset="-78"/>
                <a:sym typeface="Poor Story"/>
              </a:rPr>
              <a:t> با قد 1 متر و 57 سانتی متر می باشد. </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4" name="Picture 3">
            <a:extLst>
              <a:ext uri="{FF2B5EF4-FFF2-40B4-BE49-F238E27FC236}">
                <a16:creationId xmlns:a16="http://schemas.microsoft.com/office/drawing/2014/main" id="{220E606D-20A5-22E2-B94E-7A80C9697A0D}"/>
              </a:ext>
            </a:extLst>
          </p:cNvPr>
          <p:cNvPicPr>
            <a:picLocks noChangeAspect="1"/>
          </p:cNvPicPr>
          <p:nvPr/>
        </p:nvPicPr>
        <p:blipFill>
          <a:blip r:embed="rId3"/>
          <a:stretch>
            <a:fillRect/>
          </a:stretch>
        </p:blipFill>
        <p:spPr>
          <a:xfrm>
            <a:off x="208839" y="1152080"/>
            <a:ext cx="4846390" cy="35246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0C927746-B922-2B62-F6D3-EEF0C0AA4A6E}"/>
            </a:ext>
          </a:extLst>
        </p:cNvPr>
        <p:cNvGrpSpPr/>
        <p:nvPr/>
      </p:nvGrpSpPr>
      <p:grpSpPr>
        <a:xfrm>
          <a:off x="0" y="0"/>
          <a:ext cx="0" cy="0"/>
          <a:chOff x="0" y="0"/>
          <a:chExt cx="0" cy="0"/>
        </a:xfrm>
      </p:grpSpPr>
      <p:sp>
        <p:nvSpPr>
          <p:cNvPr id="3" name="Google Shape;123;p17">
            <a:extLst>
              <a:ext uri="{FF2B5EF4-FFF2-40B4-BE49-F238E27FC236}">
                <a16:creationId xmlns:a16="http://schemas.microsoft.com/office/drawing/2014/main" id="{74DCD39C-455C-439A-3DC9-505D3558945C}"/>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a:extLst>
              <a:ext uri="{FF2B5EF4-FFF2-40B4-BE49-F238E27FC236}">
                <a16:creationId xmlns:a16="http://schemas.microsoft.com/office/drawing/2014/main" id="{68293039-F2CB-2D47-B063-AA1A944B092D}"/>
              </a:ext>
            </a:extLst>
          </p:cNvPr>
          <p:cNvSpPr/>
          <p:nvPr/>
        </p:nvSpPr>
        <p:spPr>
          <a:xfrm>
            <a:off x="0" y="929554"/>
            <a:ext cx="9144000" cy="4213946"/>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167" name="Google Shape;167;p19">
            <a:extLst>
              <a:ext uri="{FF2B5EF4-FFF2-40B4-BE49-F238E27FC236}">
                <a16:creationId xmlns:a16="http://schemas.microsoft.com/office/drawing/2014/main" id="{0108298D-C138-9660-FF85-1E9C0B313C49}"/>
              </a:ext>
            </a:extLst>
          </p:cNvPr>
          <p:cNvSpPr/>
          <p:nvPr/>
        </p:nvSpPr>
        <p:spPr>
          <a:xfrm rot="-54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a:extLst>
              <a:ext uri="{FF2B5EF4-FFF2-40B4-BE49-F238E27FC236}">
                <a16:creationId xmlns:a16="http://schemas.microsoft.com/office/drawing/2014/main" id="{53EFFB05-DA7D-516D-1C53-1DEA07EB8EDA}"/>
              </a:ext>
            </a:extLst>
          </p:cNvPr>
          <p:cNvSpPr txBox="1">
            <a:spLocks noGrp="1"/>
          </p:cNvSpPr>
          <p:nvPr>
            <p:ph type="title"/>
          </p:nvPr>
        </p:nvSpPr>
        <p:spPr>
          <a:xfrm>
            <a:off x="698809" y="117000"/>
            <a:ext cx="7790985"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a-IR" dirty="0">
                <a:solidFill>
                  <a:srgbClr val="FFFFFF"/>
                </a:solidFill>
                <a:latin typeface="Tauri"/>
                <a:ea typeface="Tauri"/>
                <a:cs typeface="B Yekan" panose="00000400000000000000" pitchFamily="2" charset="-78"/>
                <a:sym typeface="Tauri"/>
              </a:rPr>
              <a:t>میانگین قد بازیکنان تنیس</a:t>
            </a:r>
            <a:endParaRPr dirty="0">
              <a:solidFill>
                <a:srgbClr val="FFFFFF"/>
              </a:solidFill>
              <a:latin typeface="Tauri"/>
              <a:ea typeface="Tauri"/>
              <a:cs typeface="B Yekan" panose="00000400000000000000" pitchFamily="2" charset="-78"/>
              <a:sym typeface="Tauri"/>
            </a:endParaRPr>
          </a:p>
        </p:txBody>
      </p:sp>
      <p:sp>
        <p:nvSpPr>
          <p:cNvPr id="2" name="Google Shape;71;p14">
            <a:extLst>
              <a:ext uri="{FF2B5EF4-FFF2-40B4-BE49-F238E27FC236}">
                <a16:creationId xmlns:a16="http://schemas.microsoft.com/office/drawing/2014/main" id="{9130C507-49B2-7EA5-80D3-719D7CE65FAE}"/>
              </a:ext>
            </a:extLst>
          </p:cNvPr>
          <p:cNvSpPr txBox="1"/>
          <p:nvPr/>
        </p:nvSpPr>
        <p:spPr>
          <a:xfrm>
            <a:off x="5352585" y="1842581"/>
            <a:ext cx="3731941" cy="1908184"/>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b="1" dirty="0">
                <a:solidFill>
                  <a:srgbClr val="FFFFFF"/>
                </a:solidFill>
                <a:latin typeface="Poor Story"/>
                <a:ea typeface="Poor Story"/>
                <a:cs typeface="B Yekan" panose="00000400000000000000" pitchFamily="2" charset="-78"/>
                <a:sym typeface="Poor Story"/>
              </a:rPr>
              <a:t>چرا نمودار دارای دو قله 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دلیل این اتفاق پر کردن مقادیر خالی قد بازیکنان از میانگین قد مردان (1متر و 85 سانتی متر) و زنان (1 متر و 73 سانتی متر)</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می باشد.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p:txBody>
      </p:sp>
      <p:pic>
        <p:nvPicPr>
          <p:cNvPr id="4" name="Picture 3">
            <a:extLst>
              <a:ext uri="{FF2B5EF4-FFF2-40B4-BE49-F238E27FC236}">
                <a16:creationId xmlns:a16="http://schemas.microsoft.com/office/drawing/2014/main" id="{EFD11D80-21B0-2A96-D895-5C674E1D8BBA}"/>
              </a:ext>
            </a:extLst>
          </p:cNvPr>
          <p:cNvPicPr>
            <a:picLocks noChangeAspect="1"/>
          </p:cNvPicPr>
          <p:nvPr/>
        </p:nvPicPr>
        <p:blipFill>
          <a:blip r:embed="rId3"/>
          <a:stretch>
            <a:fillRect/>
          </a:stretch>
        </p:blipFill>
        <p:spPr>
          <a:xfrm>
            <a:off x="208839" y="1152080"/>
            <a:ext cx="4846390" cy="3524648"/>
          </a:xfrm>
          <a:prstGeom prst="rect">
            <a:avLst/>
          </a:prstGeom>
        </p:spPr>
      </p:pic>
    </p:spTree>
    <p:extLst>
      <p:ext uri="{BB962C8B-B14F-4D97-AF65-F5344CB8AC3E}">
        <p14:creationId xmlns:p14="http://schemas.microsoft.com/office/powerpoint/2010/main" val="383102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21B00B6-0172-A4C9-E9EC-5DAD1183A36F}"/>
            </a:ext>
          </a:extLst>
        </p:cNvPr>
        <p:cNvGrpSpPr/>
        <p:nvPr/>
      </p:nvGrpSpPr>
      <p:grpSpPr>
        <a:xfrm>
          <a:off x="0" y="0"/>
          <a:ext cx="0" cy="0"/>
          <a:chOff x="0" y="0"/>
          <a:chExt cx="0" cy="0"/>
        </a:xfrm>
      </p:grpSpPr>
      <p:sp>
        <p:nvSpPr>
          <p:cNvPr id="7" name="Google Shape;166;p19">
            <a:extLst>
              <a:ext uri="{FF2B5EF4-FFF2-40B4-BE49-F238E27FC236}">
                <a16:creationId xmlns:a16="http://schemas.microsoft.com/office/drawing/2014/main" id="{EB608EB1-1080-B7B8-ACB4-D27D8D6B36A9}"/>
              </a:ext>
            </a:extLst>
          </p:cNvPr>
          <p:cNvSpPr/>
          <p:nvPr/>
        </p:nvSpPr>
        <p:spPr>
          <a:xfrm>
            <a:off x="0" y="0"/>
            <a:ext cx="9144000"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55" name="Google Shape;55;p13">
            <a:extLst>
              <a:ext uri="{FF2B5EF4-FFF2-40B4-BE49-F238E27FC236}">
                <a16:creationId xmlns:a16="http://schemas.microsoft.com/office/drawing/2014/main" id="{FB265E21-882D-8522-4E78-7FAF3360E3FD}"/>
              </a:ext>
            </a:extLst>
          </p:cNvPr>
          <p:cNvSpPr/>
          <p:nvPr/>
        </p:nvSpPr>
        <p:spPr>
          <a:xfrm>
            <a:off x="0" y="929216"/>
            <a:ext cx="9143100" cy="4214284"/>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3">
            <a:extLst>
              <a:ext uri="{FF2B5EF4-FFF2-40B4-BE49-F238E27FC236}">
                <a16:creationId xmlns:a16="http://schemas.microsoft.com/office/drawing/2014/main" id="{FD0B7C0F-0AFB-4E2E-BD49-B4F3D0FB373F}"/>
              </a:ext>
            </a:extLst>
          </p:cNvPr>
          <p:cNvSpPr txBox="1"/>
          <p:nvPr/>
        </p:nvSpPr>
        <p:spPr>
          <a:xfrm>
            <a:off x="4644887" y="126461"/>
            <a:ext cx="3339651" cy="569356"/>
          </a:xfrm>
          <a:prstGeom prst="rect">
            <a:avLst/>
          </a:prstGeom>
          <a:noFill/>
          <a:ln>
            <a:noFill/>
          </a:ln>
        </p:spPr>
        <p:txBody>
          <a:bodyPr spcFirstLastPara="1" wrap="square" lIns="91425" tIns="91425" rIns="91425" bIns="91425" anchor="t" anchorCtr="0">
            <a:spAutoFit/>
          </a:bodyPr>
          <a:lstStyle/>
          <a:p>
            <a:pPr marL="0" lvl="0" indent="0" algn="ctr" rtl="1">
              <a:spcBef>
                <a:spcPts val="0"/>
              </a:spcBef>
              <a:spcAft>
                <a:spcPts val="0"/>
              </a:spcAft>
              <a:buClr>
                <a:schemeClr val="dk1"/>
              </a:buClr>
              <a:buSzPts val="1100"/>
              <a:buFont typeface="Arial"/>
              <a:buNone/>
            </a:pPr>
            <a:r>
              <a:rPr lang="fa-IR" sz="2500" dirty="0">
                <a:solidFill>
                  <a:schemeClr val="lt1"/>
                </a:solidFill>
                <a:latin typeface="Tauri"/>
                <a:ea typeface="Poor Story"/>
                <a:cs typeface="B Yekan" panose="00000400000000000000" pitchFamily="2" charset="-78"/>
                <a:sym typeface="Tauri"/>
              </a:rPr>
              <a:t>برنده های ماه می</a:t>
            </a:r>
            <a:endParaRPr lang="fa-IR" sz="2500" dirty="0">
              <a:solidFill>
                <a:srgbClr val="FFFFFF"/>
              </a:solidFill>
              <a:latin typeface="Abadi" panose="020F0502020204030204" pitchFamily="34" charset="0"/>
              <a:ea typeface="Poor Story"/>
              <a:cs typeface="B Yekan" panose="00000400000000000000" pitchFamily="2" charset="-78"/>
              <a:sym typeface="Poor Story"/>
            </a:endParaRPr>
          </a:p>
        </p:txBody>
      </p:sp>
      <p:sp>
        <p:nvSpPr>
          <p:cNvPr id="2" name="Google Shape;71;p14">
            <a:extLst>
              <a:ext uri="{FF2B5EF4-FFF2-40B4-BE49-F238E27FC236}">
                <a16:creationId xmlns:a16="http://schemas.microsoft.com/office/drawing/2014/main" id="{61FDE7E1-61BE-0B8E-63FD-2CFECBD0E320}"/>
              </a:ext>
            </a:extLst>
          </p:cNvPr>
          <p:cNvSpPr txBox="1"/>
          <p:nvPr/>
        </p:nvSpPr>
        <p:spPr>
          <a:xfrm>
            <a:off x="6840350" y="1726807"/>
            <a:ext cx="2181730" cy="2400627"/>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ماه می بیشترین برد در دست 5 </a:t>
            </a:r>
            <a:r>
              <a:rPr lang="fa-IR" sz="1600" dirty="0" err="1">
                <a:solidFill>
                  <a:srgbClr val="FFFFFF"/>
                </a:solidFill>
                <a:latin typeface="Poor Story"/>
                <a:ea typeface="Poor Story"/>
                <a:cs typeface="B Yekan" panose="00000400000000000000" pitchFamily="2" charset="-78"/>
                <a:sym typeface="Poor Story"/>
              </a:rPr>
              <a:t>بازیکن</a:t>
            </a:r>
            <a:r>
              <a:rPr lang="fa-IR" sz="1600" dirty="0">
                <a:solidFill>
                  <a:srgbClr val="FFFFFF"/>
                </a:solidFill>
                <a:latin typeface="Poor Story"/>
                <a:ea typeface="Poor Story"/>
                <a:cs typeface="B Yekan" panose="00000400000000000000" pitchFamily="2" charset="-78"/>
                <a:sym typeface="Poor Story"/>
              </a:rPr>
              <a:t> مشخص شده در جدول بود.</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بیشترین برد در ماه می 2024، در دست </a:t>
            </a:r>
            <a:r>
              <a:rPr lang="en-US" sz="1600" dirty="0" err="1">
                <a:solidFill>
                  <a:srgbClr val="FFFFFF"/>
                </a:solidFill>
                <a:latin typeface="Poor Story"/>
                <a:ea typeface="Poor Story"/>
                <a:cs typeface="B Yekan" panose="00000400000000000000" pitchFamily="2" charset="-78"/>
                <a:sym typeface="Poor Story"/>
              </a:rPr>
              <a:t>Moyuka</a:t>
            </a:r>
            <a:r>
              <a:rPr lang="en-US" sz="1600" dirty="0">
                <a:solidFill>
                  <a:srgbClr val="FFFFFF"/>
                </a:solidFill>
                <a:latin typeface="Poor Story"/>
                <a:ea typeface="Poor Story"/>
                <a:cs typeface="B Yekan" panose="00000400000000000000" pitchFamily="2" charset="-78"/>
                <a:sym typeface="Poor Story"/>
              </a:rPr>
              <a:t> </a:t>
            </a:r>
            <a:r>
              <a:rPr lang="en-US" sz="1600" dirty="0" err="1">
                <a:solidFill>
                  <a:srgbClr val="FFFFFF"/>
                </a:solidFill>
                <a:latin typeface="Poor Story"/>
                <a:ea typeface="Poor Story"/>
                <a:cs typeface="B Yekan" panose="00000400000000000000" pitchFamily="2" charset="-78"/>
                <a:sym typeface="Poor Story"/>
              </a:rPr>
              <a:t>Uchijima</a:t>
            </a:r>
            <a:r>
              <a:rPr lang="fa-IR" sz="1600" dirty="0">
                <a:solidFill>
                  <a:srgbClr val="FFFFFF"/>
                </a:solidFill>
                <a:latin typeface="Poor Story"/>
                <a:ea typeface="Poor Story"/>
                <a:cs typeface="B Yekan" panose="00000400000000000000" pitchFamily="2" charset="-78"/>
                <a:sym typeface="Poor Story"/>
              </a:rPr>
              <a:t> </a:t>
            </a:r>
            <a:r>
              <a:rPr lang="en-US" sz="1600" dirty="0">
                <a:solidFill>
                  <a:srgbClr val="FFFFFF"/>
                </a:solidFill>
                <a:latin typeface="Poor Story"/>
                <a:ea typeface="Poor Story"/>
                <a:cs typeface="B Yekan" panose="00000400000000000000" pitchFamily="2" charset="-78"/>
                <a:sym typeface="Poor Story"/>
              </a:rPr>
              <a:t> </a:t>
            </a:r>
            <a:r>
              <a:rPr lang="fa-IR" sz="1600" dirty="0">
                <a:solidFill>
                  <a:srgbClr val="FFFFFF"/>
                </a:solidFill>
                <a:latin typeface="Poor Story"/>
                <a:ea typeface="Poor Story"/>
                <a:cs typeface="B Yekan" panose="00000400000000000000" pitchFamily="2" charset="-78"/>
                <a:sym typeface="Poor Story"/>
              </a:rPr>
              <a:t>با 17 برد می باشد.</a:t>
            </a:r>
          </a:p>
        </p:txBody>
      </p:sp>
      <p:pic>
        <p:nvPicPr>
          <p:cNvPr id="4" name="Picture 3">
            <a:extLst>
              <a:ext uri="{FF2B5EF4-FFF2-40B4-BE49-F238E27FC236}">
                <a16:creationId xmlns:a16="http://schemas.microsoft.com/office/drawing/2014/main" id="{389AC698-3940-66BF-A1FF-AA4CCC95499E}"/>
              </a:ext>
            </a:extLst>
          </p:cNvPr>
          <p:cNvPicPr>
            <a:picLocks noChangeAspect="1"/>
          </p:cNvPicPr>
          <p:nvPr/>
        </p:nvPicPr>
        <p:blipFill>
          <a:blip r:embed="rId3"/>
          <a:stretch>
            <a:fillRect/>
          </a:stretch>
        </p:blipFill>
        <p:spPr>
          <a:xfrm>
            <a:off x="3736740" y="2039749"/>
            <a:ext cx="2853195" cy="1663695"/>
          </a:xfrm>
          <a:prstGeom prst="rect">
            <a:avLst/>
          </a:prstGeom>
        </p:spPr>
      </p:pic>
      <p:sp>
        <p:nvSpPr>
          <p:cNvPr id="5" name="Google Shape;167;p19">
            <a:extLst>
              <a:ext uri="{FF2B5EF4-FFF2-40B4-BE49-F238E27FC236}">
                <a16:creationId xmlns:a16="http://schemas.microsoft.com/office/drawing/2014/main" id="{1E6B5129-8964-67D1-8FCD-C6D66CB9D6C7}"/>
              </a:ext>
            </a:extLst>
          </p:cNvPr>
          <p:cNvSpPr/>
          <p:nvPr/>
        </p:nvSpPr>
        <p:spPr>
          <a:xfrm rot="162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7;p20">
            <a:extLst>
              <a:ext uri="{FF2B5EF4-FFF2-40B4-BE49-F238E27FC236}">
                <a16:creationId xmlns:a16="http://schemas.microsoft.com/office/drawing/2014/main" id="{B598E4BA-30DA-D1E1-8FA5-91A40A758EF5}"/>
              </a:ext>
            </a:extLst>
          </p:cNvPr>
          <p:cNvSpPr/>
          <p:nvPr/>
        </p:nvSpPr>
        <p:spPr>
          <a:xfrm>
            <a:off x="3354025"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6C92E991-3331-1ADB-343C-7FA43D380383}"/>
              </a:ext>
            </a:extLst>
          </p:cNvPr>
          <p:cNvPicPr>
            <a:picLocks noChangeAspect="1"/>
          </p:cNvPicPr>
          <p:nvPr/>
        </p:nvPicPr>
        <p:blipFill>
          <a:blip r:embed="rId4"/>
          <a:srcRect l="10120" r="8686"/>
          <a:stretch/>
        </p:blipFill>
        <p:spPr>
          <a:xfrm>
            <a:off x="-899" y="0"/>
            <a:ext cx="3354024" cy="5143500"/>
          </a:xfrm>
          <a:prstGeom prst="rect">
            <a:avLst/>
          </a:prstGeom>
        </p:spPr>
      </p:pic>
    </p:spTree>
    <p:extLst>
      <p:ext uri="{BB962C8B-B14F-4D97-AF65-F5344CB8AC3E}">
        <p14:creationId xmlns:p14="http://schemas.microsoft.com/office/powerpoint/2010/main" val="282066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E3D52CD9-7A08-01B4-0B21-8DF6B6A8A6D4}"/>
            </a:ext>
          </a:extLst>
        </p:cNvPr>
        <p:cNvGrpSpPr/>
        <p:nvPr/>
      </p:nvGrpSpPr>
      <p:grpSpPr>
        <a:xfrm>
          <a:off x="0" y="0"/>
          <a:ext cx="0" cy="0"/>
          <a:chOff x="0" y="0"/>
          <a:chExt cx="0" cy="0"/>
        </a:xfrm>
      </p:grpSpPr>
      <p:sp>
        <p:nvSpPr>
          <p:cNvPr id="2" name="Google Shape;123;p17">
            <a:extLst>
              <a:ext uri="{FF2B5EF4-FFF2-40B4-BE49-F238E27FC236}">
                <a16:creationId xmlns:a16="http://schemas.microsoft.com/office/drawing/2014/main" id="{21BFD462-AE23-B604-EA9F-56F366701CC0}"/>
              </a:ext>
            </a:extLst>
          </p:cNvPr>
          <p:cNvSpPr/>
          <p:nvPr/>
        </p:nvSpPr>
        <p:spPr>
          <a:xfrm>
            <a:off x="0" y="0"/>
            <a:ext cx="9144000"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a:extLst>
              <a:ext uri="{FF2B5EF4-FFF2-40B4-BE49-F238E27FC236}">
                <a16:creationId xmlns:a16="http://schemas.microsoft.com/office/drawing/2014/main" id="{95FDDD72-79B6-BA84-AF71-BABA260ADF91}"/>
              </a:ext>
            </a:extLst>
          </p:cNvPr>
          <p:cNvSpPr/>
          <p:nvPr/>
        </p:nvSpPr>
        <p:spPr>
          <a:xfrm>
            <a:off x="0" y="861060"/>
            <a:ext cx="9144000" cy="428244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5AA96"/>
              </a:solidFill>
            </a:endParaRPr>
          </a:p>
        </p:txBody>
      </p:sp>
      <p:sp>
        <p:nvSpPr>
          <p:cNvPr id="167" name="Google Shape;167;p19">
            <a:extLst>
              <a:ext uri="{FF2B5EF4-FFF2-40B4-BE49-F238E27FC236}">
                <a16:creationId xmlns:a16="http://schemas.microsoft.com/office/drawing/2014/main" id="{7283587D-1EE8-6813-F11D-77A59A18DCA1}"/>
              </a:ext>
            </a:extLst>
          </p:cNvPr>
          <p:cNvSpPr/>
          <p:nvPr/>
        </p:nvSpPr>
        <p:spPr>
          <a:xfrm rot="-5400000">
            <a:off x="4505850" y="-3708596"/>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a:extLst>
              <a:ext uri="{FF2B5EF4-FFF2-40B4-BE49-F238E27FC236}">
                <a16:creationId xmlns:a16="http://schemas.microsoft.com/office/drawing/2014/main" id="{8B69A498-5F3F-76D9-61B4-86D2E8BB8430}"/>
              </a:ext>
            </a:extLst>
          </p:cNvPr>
          <p:cNvSpPr txBox="1">
            <a:spLocks noGrp="1"/>
          </p:cNvSpPr>
          <p:nvPr>
            <p:ph type="title"/>
          </p:nvPr>
        </p:nvSpPr>
        <p:spPr>
          <a:xfrm>
            <a:off x="698809" y="117000"/>
            <a:ext cx="7790985"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a-IR" dirty="0">
                <a:solidFill>
                  <a:srgbClr val="FFFFFF"/>
                </a:solidFill>
                <a:latin typeface="Tauri"/>
                <a:ea typeface="Tauri"/>
                <a:cs typeface="B Yekan" panose="00000400000000000000" pitchFamily="2" charset="-78"/>
                <a:sym typeface="Tauri"/>
              </a:rPr>
              <a:t>بازه زمانی مسابقات</a:t>
            </a:r>
            <a:endParaRPr dirty="0">
              <a:solidFill>
                <a:srgbClr val="FFFFFF"/>
              </a:solidFill>
              <a:latin typeface="Tauri"/>
              <a:ea typeface="Tauri"/>
              <a:cs typeface="B Yekan" panose="00000400000000000000" pitchFamily="2" charset="-78"/>
              <a:sym typeface="Tauri"/>
            </a:endParaRPr>
          </a:p>
        </p:txBody>
      </p:sp>
      <p:sp>
        <p:nvSpPr>
          <p:cNvPr id="7" name="Google Shape;71;p14">
            <a:extLst>
              <a:ext uri="{FF2B5EF4-FFF2-40B4-BE49-F238E27FC236}">
                <a16:creationId xmlns:a16="http://schemas.microsoft.com/office/drawing/2014/main" id="{0A6A67B9-EBA0-B9A1-D4D2-EA382730962B}"/>
              </a:ext>
            </a:extLst>
          </p:cNvPr>
          <p:cNvSpPr txBox="1"/>
          <p:nvPr/>
        </p:nvSpPr>
        <p:spPr>
          <a:xfrm>
            <a:off x="5099824" y="1726808"/>
            <a:ext cx="3486753" cy="2646848"/>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طولانی ترین مسابقه به مدت یک روز و 23 ساعت و 32 دقیقه و 33 ثانیه بوده است.</a:t>
            </a:r>
          </a:p>
          <a:p>
            <a:pPr lvl="0" algn="r" rtl="1">
              <a:spcBef>
                <a:spcPts val="0"/>
              </a:spcBef>
              <a:spcAft>
                <a:spcPts val="0"/>
              </a:spcAft>
              <a:buClr>
                <a:schemeClr val="bg1"/>
              </a:buClr>
            </a:pPr>
            <a:endParaRPr lang="fa-IR"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این مسابقه بین </a:t>
            </a:r>
            <a:r>
              <a:rPr lang="en-US" sz="1600" dirty="0">
                <a:solidFill>
                  <a:srgbClr val="FFFFFF"/>
                </a:solidFill>
                <a:latin typeface="Poor Story"/>
                <a:ea typeface="Poor Story"/>
                <a:cs typeface="B Yekan" panose="00000400000000000000" pitchFamily="2" charset="-78"/>
                <a:sym typeface="Poor Story"/>
              </a:rPr>
              <a:t>Gabriele </a:t>
            </a:r>
            <a:r>
              <a:rPr lang="en-US" sz="1600" dirty="0" err="1">
                <a:solidFill>
                  <a:srgbClr val="FFFFFF"/>
                </a:solidFill>
                <a:latin typeface="Poor Story"/>
                <a:ea typeface="Poor Story"/>
                <a:cs typeface="B Yekan" panose="00000400000000000000" pitchFamily="2" charset="-78"/>
                <a:sym typeface="Poor Story"/>
              </a:rPr>
              <a:t>Vulpitta</a:t>
            </a:r>
            <a:r>
              <a:rPr lang="fa-IR" sz="1600" dirty="0">
                <a:solidFill>
                  <a:srgbClr val="FFFFFF"/>
                </a:solidFill>
                <a:latin typeface="Poor Story"/>
                <a:ea typeface="Poor Story"/>
                <a:cs typeface="B Yekan" panose="00000400000000000000" pitchFamily="2" charset="-78"/>
                <a:sym typeface="Poor Story"/>
              </a:rPr>
              <a:t> و </a:t>
            </a:r>
            <a:r>
              <a:rPr lang="en-US" sz="1600" dirty="0" err="1">
                <a:solidFill>
                  <a:srgbClr val="FFFFFF"/>
                </a:solidFill>
                <a:latin typeface="Poor Story"/>
                <a:ea typeface="Poor Story"/>
                <a:cs typeface="B Yekan" panose="00000400000000000000" pitchFamily="2" charset="-78"/>
                <a:sym typeface="Poor Story"/>
              </a:rPr>
              <a:t>Samuele</a:t>
            </a:r>
            <a:r>
              <a:rPr lang="en-US" sz="1600" dirty="0">
                <a:solidFill>
                  <a:srgbClr val="FFFFFF"/>
                </a:solidFill>
                <a:latin typeface="Poor Story"/>
                <a:ea typeface="Poor Story"/>
                <a:cs typeface="B Yekan" panose="00000400000000000000" pitchFamily="2" charset="-78"/>
                <a:sym typeface="Poor Story"/>
              </a:rPr>
              <a:t> Pieri</a:t>
            </a:r>
            <a:r>
              <a:rPr lang="fa-IR" sz="1600" dirty="0">
                <a:solidFill>
                  <a:srgbClr val="FFFFFF"/>
                </a:solidFill>
                <a:latin typeface="Poor Story"/>
                <a:ea typeface="Poor Story"/>
                <a:cs typeface="B Yekan" panose="00000400000000000000" pitchFamily="2" charset="-78"/>
                <a:sym typeface="Poor Story"/>
              </a:rPr>
              <a:t> در تاریخ 20 می 2024 برگذار شده است. </a:t>
            </a: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endParaRPr lang="en-US" sz="1600" dirty="0">
              <a:solidFill>
                <a:srgbClr val="FFFFFF"/>
              </a:solidFill>
              <a:latin typeface="Poor Story"/>
              <a:ea typeface="Poor Story"/>
              <a:cs typeface="B Yekan" panose="00000400000000000000" pitchFamily="2" charset="-78"/>
              <a:sym typeface="Poor Story"/>
            </a:endParaRPr>
          </a:p>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به طور میانگین مدت زمان هر مسابقه 1 ساعت و 59 دقیقه و 20 ثانیه می باشد.</a:t>
            </a:r>
          </a:p>
        </p:txBody>
      </p:sp>
      <p:pic>
        <p:nvPicPr>
          <p:cNvPr id="1028" name="Picture 4" descr="Samuele Pieri VS Gabriele Vulpitta | Head 2 Head | H2H | ATP Tour ...">
            <a:extLst>
              <a:ext uri="{FF2B5EF4-FFF2-40B4-BE49-F238E27FC236}">
                <a16:creationId xmlns:a16="http://schemas.microsoft.com/office/drawing/2014/main" id="{DF15BAFD-A59E-C271-32B4-86BE06891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28" y="1751579"/>
            <a:ext cx="4617432" cy="2597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0470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a:extLst>
            <a:ext uri="{FF2B5EF4-FFF2-40B4-BE49-F238E27FC236}">
              <a16:creationId xmlns:a16="http://schemas.microsoft.com/office/drawing/2014/main" id="{4539B600-BEE1-D478-1A46-7E32AF5C2427}"/>
            </a:ext>
          </a:extLst>
        </p:cNvPr>
        <p:cNvGrpSpPr/>
        <p:nvPr/>
      </p:nvGrpSpPr>
      <p:grpSpPr>
        <a:xfrm>
          <a:off x="0" y="0"/>
          <a:ext cx="0" cy="0"/>
          <a:chOff x="0" y="0"/>
          <a:chExt cx="0" cy="0"/>
        </a:xfrm>
      </p:grpSpPr>
      <p:sp>
        <p:nvSpPr>
          <p:cNvPr id="122" name="Google Shape;122;p17">
            <a:extLst>
              <a:ext uri="{FF2B5EF4-FFF2-40B4-BE49-F238E27FC236}">
                <a16:creationId xmlns:a16="http://schemas.microsoft.com/office/drawing/2014/main" id="{ECD5B765-0042-F055-6F17-0E29F13C688D}"/>
              </a:ext>
            </a:extLst>
          </p:cNvPr>
          <p:cNvSpPr/>
          <p:nvPr/>
        </p:nvSpPr>
        <p:spPr>
          <a:xfrm>
            <a:off x="0" y="0"/>
            <a:ext cx="8638032" cy="5143500"/>
          </a:xfrm>
          <a:prstGeom prst="rect">
            <a:avLst/>
          </a:prstGeom>
          <a:solidFill>
            <a:srgbClr val="65A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a:extLst>
              <a:ext uri="{FF2B5EF4-FFF2-40B4-BE49-F238E27FC236}">
                <a16:creationId xmlns:a16="http://schemas.microsoft.com/office/drawing/2014/main" id="{23FF412B-2CED-2FAA-C4BD-98C8C35329B1}"/>
              </a:ext>
            </a:extLst>
          </p:cNvPr>
          <p:cNvSpPr/>
          <p:nvPr/>
        </p:nvSpPr>
        <p:spPr>
          <a:xfrm>
            <a:off x="7784592" y="0"/>
            <a:ext cx="1359408" cy="5143500"/>
          </a:xfrm>
          <a:prstGeom prst="rect">
            <a:avLst/>
          </a:prstGeom>
          <a:solidFill>
            <a:srgbClr val="B85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p14">
            <a:extLst>
              <a:ext uri="{FF2B5EF4-FFF2-40B4-BE49-F238E27FC236}">
                <a16:creationId xmlns:a16="http://schemas.microsoft.com/office/drawing/2014/main" id="{3C3F5953-BBA2-D913-3210-732190F8A889}"/>
              </a:ext>
            </a:extLst>
          </p:cNvPr>
          <p:cNvSpPr txBox="1"/>
          <p:nvPr/>
        </p:nvSpPr>
        <p:spPr>
          <a:xfrm>
            <a:off x="1093119" y="1021840"/>
            <a:ext cx="6625324" cy="923299"/>
          </a:xfrm>
          <a:prstGeom prst="rect">
            <a:avLst/>
          </a:prstGeom>
          <a:noFill/>
          <a:ln>
            <a:noFill/>
          </a:ln>
        </p:spPr>
        <p:txBody>
          <a:bodyPr spcFirstLastPara="1" wrap="square" lIns="91425" tIns="91425" rIns="91425" bIns="91425" anchor="t" anchorCtr="0">
            <a:spAutoFit/>
          </a:bodyPr>
          <a:lstStyle/>
          <a:p>
            <a:pPr lvl="0" algn="r" rtl="1">
              <a:spcBef>
                <a:spcPts val="0"/>
              </a:spcBef>
              <a:spcAft>
                <a:spcPts val="0"/>
              </a:spcAft>
              <a:buClr>
                <a:schemeClr val="bg1"/>
              </a:buClr>
            </a:pPr>
            <a:r>
              <a:rPr lang="fa-IR" sz="1600" dirty="0">
                <a:solidFill>
                  <a:srgbClr val="FFFFFF"/>
                </a:solidFill>
                <a:latin typeface="Poor Story"/>
                <a:ea typeface="Poor Story"/>
                <a:cs typeface="B Yekan" panose="00000400000000000000" pitchFamily="2" charset="-78"/>
                <a:sym typeface="Poor Story"/>
              </a:rPr>
              <a:t>در این </a:t>
            </a:r>
            <a:r>
              <a:rPr lang="fa-IR" sz="1600" dirty="0" err="1">
                <a:solidFill>
                  <a:srgbClr val="FFFFFF"/>
                </a:solidFill>
                <a:latin typeface="Poor Story"/>
                <a:ea typeface="Poor Story"/>
                <a:cs typeface="B Yekan" panose="00000400000000000000" pitchFamily="2" charset="-78"/>
                <a:sym typeface="Poor Story"/>
              </a:rPr>
              <a:t>دیتاست</a:t>
            </a:r>
            <a:r>
              <a:rPr lang="fa-IR" sz="1600" dirty="0">
                <a:solidFill>
                  <a:srgbClr val="FFFFFF"/>
                </a:solidFill>
                <a:latin typeface="Poor Story"/>
                <a:ea typeface="Poor Story"/>
                <a:cs typeface="B Yekan" panose="00000400000000000000" pitchFamily="2" charset="-78"/>
                <a:sym typeface="Poor Story"/>
              </a:rPr>
              <a:t> به طور میانگین بیشتر مسابقات تنها در دو ست به اتمام رسیدند. </a:t>
            </a: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a:p>
            <a:pPr lvl="0" algn="r" rtl="1">
              <a:spcBef>
                <a:spcPts val="0"/>
              </a:spcBef>
              <a:spcAft>
                <a:spcPts val="0"/>
              </a:spcAft>
              <a:buClr>
                <a:schemeClr val="bg1"/>
              </a:buClr>
            </a:pPr>
            <a:endParaRPr lang="fa-IR" sz="1600" dirty="0">
              <a:solidFill>
                <a:srgbClr val="FFFFFF"/>
              </a:solidFill>
              <a:latin typeface="Poor Story"/>
              <a:ea typeface="Poor Story"/>
              <a:cs typeface="B Traffic" panose="00000400000000000000" pitchFamily="2" charset="-78"/>
              <a:sym typeface="Poor Story"/>
            </a:endParaRPr>
          </a:p>
        </p:txBody>
      </p:sp>
      <p:sp>
        <p:nvSpPr>
          <p:cNvPr id="13" name="Google Shape;168;p19">
            <a:extLst>
              <a:ext uri="{FF2B5EF4-FFF2-40B4-BE49-F238E27FC236}">
                <a16:creationId xmlns:a16="http://schemas.microsoft.com/office/drawing/2014/main" id="{DB9C12DE-F315-28C3-F97E-AF4FE55C2C98}"/>
              </a:ext>
            </a:extLst>
          </p:cNvPr>
          <p:cNvSpPr txBox="1">
            <a:spLocks/>
          </p:cNvSpPr>
          <p:nvPr/>
        </p:nvSpPr>
        <p:spPr>
          <a:xfrm>
            <a:off x="-185854" y="151160"/>
            <a:ext cx="7790985"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fa-IR" sz="2500" dirty="0">
                <a:solidFill>
                  <a:srgbClr val="FFFFFF"/>
                </a:solidFill>
                <a:latin typeface="Tauri"/>
                <a:ea typeface="Tauri"/>
                <a:cs typeface="B Yekan" panose="00000400000000000000" pitchFamily="2" charset="-78"/>
                <a:sym typeface="Tauri"/>
              </a:rPr>
              <a:t>ست های مسابقات</a:t>
            </a:r>
          </a:p>
        </p:txBody>
      </p:sp>
      <p:sp>
        <p:nvSpPr>
          <p:cNvPr id="14" name="Google Shape;167;p19">
            <a:extLst>
              <a:ext uri="{FF2B5EF4-FFF2-40B4-BE49-F238E27FC236}">
                <a16:creationId xmlns:a16="http://schemas.microsoft.com/office/drawing/2014/main" id="{8C8263A2-4286-178F-3944-B4BD322AAD1D}"/>
              </a:ext>
            </a:extLst>
          </p:cNvPr>
          <p:cNvSpPr/>
          <p:nvPr/>
        </p:nvSpPr>
        <p:spPr>
          <a:xfrm rot="16200000">
            <a:off x="4505850" y="-3699150"/>
            <a:ext cx="132300" cy="914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7FAFD17D-BCB8-B8E5-5918-1A2AD8561596}"/>
              </a:ext>
            </a:extLst>
          </p:cNvPr>
          <p:cNvPicPr>
            <a:picLocks noChangeAspect="1"/>
          </p:cNvPicPr>
          <p:nvPr/>
        </p:nvPicPr>
        <p:blipFill>
          <a:blip r:embed="rId3"/>
          <a:stretch>
            <a:fillRect/>
          </a:stretch>
        </p:blipFill>
        <p:spPr>
          <a:xfrm>
            <a:off x="631689" y="1642981"/>
            <a:ext cx="3336987" cy="2560320"/>
          </a:xfrm>
          <a:prstGeom prst="rect">
            <a:avLst/>
          </a:prstGeom>
        </p:spPr>
      </p:pic>
      <p:sp>
        <p:nvSpPr>
          <p:cNvPr id="2" name="Google Shape;102;p16">
            <a:extLst>
              <a:ext uri="{FF2B5EF4-FFF2-40B4-BE49-F238E27FC236}">
                <a16:creationId xmlns:a16="http://schemas.microsoft.com/office/drawing/2014/main" id="{8B9D7460-6E9B-91EA-DECB-5B55151457EA}"/>
              </a:ext>
            </a:extLst>
          </p:cNvPr>
          <p:cNvSpPr/>
          <p:nvPr/>
        </p:nvSpPr>
        <p:spPr>
          <a:xfrm>
            <a:off x="7718442" y="0"/>
            <a:ext cx="132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37796F85-6A38-C226-588F-4B997CE56FB6}"/>
              </a:ext>
            </a:extLst>
          </p:cNvPr>
          <p:cNvPicPr>
            <a:picLocks noChangeAspect="1"/>
          </p:cNvPicPr>
          <p:nvPr/>
        </p:nvPicPr>
        <p:blipFill>
          <a:blip r:embed="rId4"/>
          <a:stretch>
            <a:fillRect/>
          </a:stretch>
        </p:blipFill>
        <p:spPr>
          <a:xfrm>
            <a:off x="4802714" y="1642981"/>
            <a:ext cx="3633564" cy="2560320"/>
          </a:xfrm>
          <a:prstGeom prst="rect">
            <a:avLst/>
          </a:prstGeom>
        </p:spPr>
      </p:pic>
    </p:spTree>
    <p:extLst>
      <p:ext uri="{BB962C8B-B14F-4D97-AF65-F5344CB8AC3E}">
        <p14:creationId xmlns:p14="http://schemas.microsoft.com/office/powerpoint/2010/main" val="17339923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TotalTime>
  <Words>1545</Words>
  <Application>Microsoft Office PowerPoint</Application>
  <PresentationFormat>On-screen Show (16:9)</PresentationFormat>
  <Paragraphs>153</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Tauri</vt:lpstr>
      <vt:lpstr>Poor Story</vt:lpstr>
      <vt:lpstr>Cambria Math</vt:lpstr>
      <vt:lpstr>Arial</vt:lpstr>
      <vt:lpstr>Abadi</vt:lpstr>
      <vt:lpstr>Simple Light</vt:lpstr>
      <vt:lpstr>PowerPoint Presentation</vt:lpstr>
      <vt:lpstr>معرفی داده</vt:lpstr>
      <vt:lpstr>PowerPoint Presentation</vt:lpstr>
      <vt:lpstr>PowerPoint Presentation</vt:lpstr>
      <vt:lpstr>میانگین قد بازیکنان تنیس</vt:lpstr>
      <vt:lpstr>میانگین قد بازیکنان تنیس</vt:lpstr>
      <vt:lpstr>PowerPoint Presentation</vt:lpstr>
      <vt:lpstr>بازه زمانی مسابقات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Negar Ghiasi Far</dc:creator>
  <cp:lastModifiedBy>Negar Ghiasi Far</cp:lastModifiedBy>
  <cp:revision>25</cp:revision>
  <dcterms:modified xsi:type="dcterms:W3CDTF">2025-02-06T14:42:56Z</dcterms:modified>
</cp:coreProperties>
</file>